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83" r:id="rId2"/>
    <p:sldId id="420" r:id="rId3"/>
    <p:sldId id="437" r:id="rId4"/>
    <p:sldId id="435" r:id="rId5"/>
    <p:sldId id="436" r:id="rId6"/>
    <p:sldId id="371" r:id="rId7"/>
    <p:sldId id="396" r:id="rId8"/>
    <p:sldId id="423" r:id="rId9"/>
    <p:sldId id="397" r:id="rId10"/>
    <p:sldId id="398" r:id="rId11"/>
    <p:sldId id="399" r:id="rId12"/>
    <p:sldId id="385" r:id="rId13"/>
    <p:sldId id="400" r:id="rId14"/>
    <p:sldId id="401" r:id="rId15"/>
    <p:sldId id="310" r:id="rId16"/>
    <p:sldId id="419" r:id="rId17"/>
    <p:sldId id="402" r:id="rId18"/>
    <p:sldId id="370" r:id="rId19"/>
    <p:sldId id="421" r:id="rId20"/>
    <p:sldId id="403" r:id="rId21"/>
    <p:sldId id="427" r:id="rId22"/>
    <p:sldId id="405" r:id="rId23"/>
    <p:sldId id="439" r:id="rId24"/>
    <p:sldId id="440" r:id="rId25"/>
    <p:sldId id="404" r:id="rId26"/>
    <p:sldId id="441" r:id="rId27"/>
    <p:sldId id="442" r:id="rId28"/>
    <p:sldId id="394" r:id="rId29"/>
    <p:sldId id="306" r:id="rId30"/>
    <p:sldId id="288" r:id="rId31"/>
    <p:sldId id="308" r:id="rId32"/>
    <p:sldId id="307" r:id="rId33"/>
    <p:sldId id="443" r:id="rId34"/>
    <p:sldId id="395" r:id="rId35"/>
    <p:sldId id="384" r:id="rId36"/>
    <p:sldId id="412" r:id="rId37"/>
    <p:sldId id="413" r:id="rId38"/>
    <p:sldId id="414" r:id="rId39"/>
    <p:sldId id="415" r:id="rId40"/>
    <p:sldId id="417" r:id="rId41"/>
    <p:sldId id="416" r:id="rId42"/>
    <p:sldId id="418" r:id="rId43"/>
    <p:sldId id="336" r:id="rId44"/>
    <p:sldId id="355" r:id="rId45"/>
    <p:sldId id="389" r:id="rId46"/>
    <p:sldId id="388" r:id="rId47"/>
    <p:sldId id="357" r:id="rId48"/>
    <p:sldId id="369" r:id="rId49"/>
    <p:sldId id="428" r:id="rId50"/>
    <p:sldId id="434" r:id="rId51"/>
    <p:sldId id="433" r:id="rId52"/>
    <p:sldId id="438" r:id="rId53"/>
    <p:sldId id="429" r:id="rId54"/>
    <p:sldId id="430" r:id="rId55"/>
    <p:sldId id="432" r:id="rId56"/>
    <p:sldId id="426" r:id="rId57"/>
    <p:sldId id="309"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8" autoAdjust="0"/>
    <p:restoredTop sz="94660"/>
  </p:normalViewPr>
  <p:slideViewPr>
    <p:cSldViewPr>
      <p:cViewPr varScale="1">
        <p:scale>
          <a:sx n="87" d="100"/>
          <a:sy n="87" d="100"/>
        </p:scale>
        <p:origin x="16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1440" tIns="45720" rIns="91440" bIns="45720" rtlCol="0"/>
          <a:lstStyle>
            <a:lvl1pPr algn="r">
              <a:defRPr sz="1200"/>
            </a:lvl1pPr>
          </a:lstStyle>
          <a:p>
            <a:fld id="{65240512-2AB2-48B2-B913-37052A482A5B}" type="datetimeFigureOut">
              <a:rPr lang="en-US" smtClean="0"/>
              <a:t>10/2/2020</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40" tIns="45720" rIns="91440" bIns="45720" rtlCol="0" anchor="b"/>
          <a:lstStyle>
            <a:lvl1pPr algn="r">
              <a:defRPr sz="1200"/>
            </a:lvl1pPr>
          </a:lstStyle>
          <a:p>
            <a:fld id="{86C5AC45-E03A-4C20-8BE2-07AE59D66BA5}" type="slidenum">
              <a:rPr lang="en-US" smtClean="0"/>
              <a:t>‹#›</a:t>
            </a:fld>
            <a:endParaRPr lang="en-US"/>
          </a:p>
        </p:txBody>
      </p:sp>
    </p:spTree>
    <p:extLst>
      <p:ext uri="{BB962C8B-B14F-4D97-AF65-F5344CB8AC3E}">
        <p14:creationId xmlns:p14="http://schemas.microsoft.com/office/powerpoint/2010/main" val="18079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1B4B06E6-568D-417A-8903-3B35BA8AA775}" type="datetimeFigureOut">
              <a:rPr lang="en-US" smtClean="0"/>
              <a:t>10/2/2020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40" tIns="45720" rIns="91440" bIns="45720" rtlCol="0" anchor="b"/>
          <a:lstStyle>
            <a:lvl1pPr algn="r">
              <a:defRPr sz="1200"/>
            </a:lvl1pPr>
          </a:lstStyle>
          <a:p>
            <a:fld id="{626F5B74-6C17-45AD-94BB-6FC045A933F3}" type="slidenum">
              <a:rPr lang="en-US" smtClean="0"/>
              <a:t>‹#›</a:t>
            </a:fld>
            <a:endParaRPr lang="en-US"/>
          </a:p>
        </p:txBody>
      </p:sp>
    </p:spTree>
    <p:extLst>
      <p:ext uri="{BB962C8B-B14F-4D97-AF65-F5344CB8AC3E}">
        <p14:creationId xmlns:p14="http://schemas.microsoft.com/office/powerpoint/2010/main" val="15343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gab.wi.gov/publications/video/tutorial/provisional-vot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material developed for the</a:t>
            </a:r>
            <a:r>
              <a:rPr lang="en-US" baseline="0" dirty="0" smtClean="0"/>
              <a:t> 2020 Fall Election</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1</a:t>
            </a:fld>
            <a:endParaRPr lang="en-US"/>
          </a:p>
        </p:txBody>
      </p:sp>
    </p:spTree>
    <p:extLst>
      <p:ext uri="{BB962C8B-B14F-4D97-AF65-F5344CB8AC3E}">
        <p14:creationId xmlns:p14="http://schemas.microsoft.com/office/powerpoint/2010/main" val="3274486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14</a:t>
            </a:fld>
            <a:endParaRPr lang="en-US"/>
          </a:p>
        </p:txBody>
      </p:sp>
    </p:spTree>
    <p:extLst>
      <p:ext uri="{BB962C8B-B14F-4D97-AF65-F5344CB8AC3E}">
        <p14:creationId xmlns:p14="http://schemas.microsoft.com/office/powerpoint/2010/main" val="146371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17</a:t>
            </a:fld>
            <a:endParaRPr lang="en-US"/>
          </a:p>
        </p:txBody>
      </p:sp>
    </p:spTree>
    <p:extLst>
      <p:ext uri="{BB962C8B-B14F-4D97-AF65-F5344CB8AC3E}">
        <p14:creationId xmlns:p14="http://schemas.microsoft.com/office/powerpoint/2010/main" val="855006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19</a:t>
            </a:fld>
            <a:endParaRPr lang="en-US"/>
          </a:p>
        </p:txBody>
      </p:sp>
    </p:spTree>
    <p:extLst>
      <p:ext uri="{BB962C8B-B14F-4D97-AF65-F5344CB8AC3E}">
        <p14:creationId xmlns:p14="http://schemas.microsoft.com/office/powerpoint/2010/main" val="275820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good practice to process absentee ballots during the day, during a lull.</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22</a:t>
            </a:fld>
            <a:endParaRPr lang="en-US"/>
          </a:p>
        </p:txBody>
      </p:sp>
    </p:spTree>
    <p:extLst>
      <p:ext uri="{BB962C8B-B14F-4D97-AF65-F5344CB8AC3E}">
        <p14:creationId xmlns:p14="http://schemas.microsoft.com/office/powerpoint/2010/main" val="2067110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Wisconsin Elections Commission</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25</a:t>
            </a:fld>
            <a:endParaRPr lang="en-US"/>
          </a:p>
        </p:txBody>
      </p:sp>
    </p:spTree>
    <p:extLst>
      <p:ext uri="{BB962C8B-B14F-4D97-AF65-F5344CB8AC3E}">
        <p14:creationId xmlns:p14="http://schemas.microsoft.com/office/powerpoint/2010/main" val="434101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Election</a:t>
            </a:r>
            <a:r>
              <a:rPr lang="en-US" baseline="0" dirty="0" smtClean="0"/>
              <a:t> Day Manual: https://elections.wi.gov/sites/elections.wi.gov/files/2020-09/Election%20Day%20Manual%20%282020-09%29_0.pdf</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26</a:t>
            </a:fld>
            <a:endParaRPr lang="en-US"/>
          </a:p>
        </p:txBody>
      </p:sp>
    </p:spTree>
    <p:extLst>
      <p:ext uri="{BB962C8B-B14F-4D97-AF65-F5344CB8AC3E}">
        <p14:creationId xmlns:p14="http://schemas.microsoft.com/office/powerpoint/2010/main" val="3470243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28</a:t>
            </a:fld>
            <a:endParaRPr lang="en-US"/>
          </a:p>
        </p:txBody>
      </p:sp>
    </p:spTree>
    <p:extLst>
      <p:ext uri="{BB962C8B-B14F-4D97-AF65-F5344CB8AC3E}">
        <p14:creationId xmlns:p14="http://schemas.microsoft.com/office/powerpoint/2010/main" val="1109881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of the change in Photo ID laws, a provisional ballot may be issued to registered voters who do not have an acceptable photo ID at the polling place on election day. </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29</a:t>
            </a:fld>
            <a:endParaRPr lang="en-US"/>
          </a:p>
        </p:txBody>
      </p:sp>
    </p:spTree>
    <p:extLst>
      <p:ext uri="{BB962C8B-B14F-4D97-AF65-F5344CB8AC3E}">
        <p14:creationId xmlns:p14="http://schemas.microsoft.com/office/powerpoint/2010/main" val="2833683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produced</a:t>
            </a:r>
            <a:r>
              <a:rPr lang="en-US" baseline="0" dirty="0" smtClean="0"/>
              <a:t> by the Wisconsin Elections Commission on provisional ballots.</a:t>
            </a:r>
          </a:p>
          <a:p>
            <a:r>
              <a:rPr lang="en-US" baseline="0" dirty="0" smtClean="0"/>
              <a:t>Voters must return to the polling place by 8 p.m. on election day to return to the polling place with proper documentation in order to cast his/her ballot on election day.</a:t>
            </a:r>
          </a:p>
          <a:p>
            <a:r>
              <a:rPr lang="en-US" baseline="0" dirty="0" smtClean="0"/>
              <a:t>If the voter provided proper documentation by 4:00 p.m. on the Friday following the election, the municipal clerk will convene the board of canvassers to process provisional ballots.</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30</a:t>
            </a:fld>
            <a:endParaRPr lang="en-US"/>
          </a:p>
        </p:txBody>
      </p:sp>
    </p:spTree>
    <p:extLst>
      <p:ext uri="{BB962C8B-B14F-4D97-AF65-F5344CB8AC3E}">
        <p14:creationId xmlns:p14="http://schemas.microsoft.com/office/powerpoint/2010/main" val="4157490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31</a:t>
            </a:fld>
            <a:endParaRPr lang="en-US"/>
          </a:p>
        </p:txBody>
      </p:sp>
    </p:spTree>
    <p:extLst>
      <p:ext uri="{BB962C8B-B14F-4D97-AF65-F5344CB8AC3E}">
        <p14:creationId xmlns:p14="http://schemas.microsoft.com/office/powerpoint/2010/main" val="308913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Wisconsin</a:t>
            </a:r>
            <a:r>
              <a:rPr lang="en-US" baseline="0" dirty="0" smtClean="0"/>
              <a:t> Elections Commission</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6</a:t>
            </a:fld>
            <a:endParaRPr lang="en-US"/>
          </a:p>
        </p:txBody>
      </p:sp>
    </p:spTree>
    <p:extLst>
      <p:ext uri="{BB962C8B-B14F-4D97-AF65-F5344CB8AC3E}">
        <p14:creationId xmlns:p14="http://schemas.microsoft.com/office/powerpoint/2010/main" val="1152978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the voter is in the correct polling place. Only registered voters can be issued a provisional ballot. </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32</a:t>
            </a:fld>
            <a:endParaRPr lang="en-US"/>
          </a:p>
        </p:txBody>
      </p:sp>
    </p:spTree>
    <p:extLst>
      <p:ext uri="{BB962C8B-B14F-4D97-AF65-F5344CB8AC3E}">
        <p14:creationId xmlns:p14="http://schemas.microsoft.com/office/powerpoint/2010/main" val="4218944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Video: </a:t>
            </a:r>
            <a:r>
              <a:rPr lang="en-US" dirty="0" smtClean="0">
                <a:hlinkClick r:id="rId3"/>
              </a:rPr>
              <a:t>http://www.gab.wi.gov/publications/video/tutorial/provisional-voting</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33</a:t>
            </a:fld>
            <a:endParaRPr lang="en-US"/>
          </a:p>
        </p:txBody>
      </p:sp>
    </p:spTree>
    <p:extLst>
      <p:ext uri="{BB962C8B-B14F-4D97-AF65-F5344CB8AC3E}">
        <p14:creationId xmlns:p14="http://schemas.microsoft.com/office/powerpoint/2010/main" val="117530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34</a:t>
            </a:fld>
            <a:endParaRPr lang="en-US"/>
          </a:p>
        </p:txBody>
      </p:sp>
    </p:spTree>
    <p:extLst>
      <p:ext uri="{BB962C8B-B14F-4D97-AF65-F5344CB8AC3E}">
        <p14:creationId xmlns:p14="http://schemas.microsoft.com/office/powerpoint/2010/main" val="1479051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Centers for Disease Control</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39</a:t>
            </a:fld>
            <a:endParaRPr lang="en-US"/>
          </a:p>
        </p:txBody>
      </p:sp>
    </p:spTree>
    <p:extLst>
      <p:ext uri="{BB962C8B-B14F-4D97-AF65-F5344CB8AC3E}">
        <p14:creationId xmlns:p14="http://schemas.microsoft.com/office/powerpoint/2010/main" val="754081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Centers for Disease Control</a:t>
            </a:r>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40</a:t>
            </a:fld>
            <a:endParaRPr lang="en-US"/>
          </a:p>
        </p:txBody>
      </p:sp>
    </p:spTree>
    <p:extLst>
      <p:ext uri="{BB962C8B-B14F-4D97-AF65-F5344CB8AC3E}">
        <p14:creationId xmlns:p14="http://schemas.microsoft.com/office/powerpoint/2010/main" val="3261216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From the Centers for Disease Control</a:t>
            </a:r>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41</a:t>
            </a:fld>
            <a:endParaRPr lang="en-US"/>
          </a:p>
        </p:txBody>
      </p:sp>
    </p:spTree>
    <p:extLst>
      <p:ext uri="{BB962C8B-B14F-4D97-AF65-F5344CB8AC3E}">
        <p14:creationId xmlns:p14="http://schemas.microsoft.com/office/powerpoint/2010/main" val="2825579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Centers for Disease Control</a:t>
            </a:r>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42</a:t>
            </a:fld>
            <a:endParaRPr lang="en-US"/>
          </a:p>
        </p:txBody>
      </p:sp>
    </p:spTree>
    <p:extLst>
      <p:ext uri="{BB962C8B-B14F-4D97-AF65-F5344CB8AC3E}">
        <p14:creationId xmlns:p14="http://schemas.microsoft.com/office/powerpoint/2010/main" val="821190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information</a:t>
            </a:r>
            <a:r>
              <a:rPr lang="en-US" baseline="0" dirty="0" smtClean="0"/>
              <a:t> was compiled by the Wood County Clerk.</a:t>
            </a:r>
            <a:endParaRPr lang="en-US" dirty="0" smtClean="0"/>
          </a:p>
          <a:p>
            <a:r>
              <a:rPr lang="en-US" dirty="0" smtClean="0"/>
              <a:t>Discussion</a:t>
            </a:r>
            <a:r>
              <a:rPr lang="en-US" baseline="0" dirty="0" smtClean="0"/>
              <a:t> on fire threat procedures including possession of ballots and relocation of voting.</a:t>
            </a:r>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47</a:t>
            </a:fld>
            <a:endParaRPr lang="en-US"/>
          </a:p>
        </p:txBody>
      </p:sp>
    </p:spTree>
    <p:extLst>
      <p:ext uri="{BB962C8B-B14F-4D97-AF65-F5344CB8AC3E}">
        <p14:creationId xmlns:p14="http://schemas.microsoft.com/office/powerpoint/2010/main" val="193059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7</a:t>
            </a:fld>
            <a:endParaRPr lang="en-US"/>
          </a:p>
        </p:txBody>
      </p:sp>
    </p:spTree>
    <p:extLst>
      <p:ext uri="{BB962C8B-B14F-4D97-AF65-F5344CB8AC3E}">
        <p14:creationId xmlns:p14="http://schemas.microsoft.com/office/powerpoint/2010/main" val="421063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8</a:t>
            </a:fld>
            <a:endParaRPr lang="en-US"/>
          </a:p>
        </p:txBody>
      </p:sp>
    </p:spTree>
    <p:extLst>
      <p:ext uri="{BB962C8B-B14F-4D97-AF65-F5344CB8AC3E}">
        <p14:creationId xmlns:p14="http://schemas.microsoft.com/office/powerpoint/2010/main" val="46920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9</a:t>
            </a:fld>
            <a:endParaRPr lang="en-US"/>
          </a:p>
        </p:txBody>
      </p:sp>
    </p:spTree>
    <p:extLst>
      <p:ext uri="{BB962C8B-B14F-4D97-AF65-F5344CB8AC3E}">
        <p14:creationId xmlns:p14="http://schemas.microsoft.com/office/powerpoint/2010/main" val="408470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10</a:t>
            </a:fld>
            <a:endParaRPr lang="en-US"/>
          </a:p>
        </p:txBody>
      </p:sp>
    </p:spTree>
    <p:extLst>
      <p:ext uri="{BB962C8B-B14F-4D97-AF65-F5344CB8AC3E}">
        <p14:creationId xmlns:p14="http://schemas.microsoft.com/office/powerpoint/2010/main" val="156805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11</a:t>
            </a:fld>
            <a:endParaRPr lang="en-US"/>
          </a:p>
        </p:txBody>
      </p:sp>
    </p:spTree>
    <p:extLst>
      <p:ext uri="{BB962C8B-B14F-4D97-AF65-F5344CB8AC3E}">
        <p14:creationId xmlns:p14="http://schemas.microsoft.com/office/powerpoint/2010/main" val="260554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12</a:t>
            </a:fld>
            <a:endParaRPr lang="en-US"/>
          </a:p>
        </p:txBody>
      </p:sp>
    </p:spTree>
    <p:extLst>
      <p:ext uri="{BB962C8B-B14F-4D97-AF65-F5344CB8AC3E}">
        <p14:creationId xmlns:p14="http://schemas.microsoft.com/office/powerpoint/2010/main" val="286581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Wisconsin</a:t>
            </a:r>
            <a:r>
              <a:rPr lang="en-US" baseline="0" dirty="0" smtClean="0"/>
              <a:t> Elections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626F5B74-6C17-45AD-94BB-6FC045A933F3}" type="slidenum">
              <a:rPr lang="en-US" smtClean="0"/>
              <a:t>13</a:t>
            </a:fld>
            <a:endParaRPr lang="en-US"/>
          </a:p>
        </p:txBody>
      </p:sp>
    </p:spTree>
    <p:extLst>
      <p:ext uri="{BB962C8B-B14F-4D97-AF65-F5344CB8AC3E}">
        <p14:creationId xmlns:p14="http://schemas.microsoft.com/office/powerpoint/2010/main" val="279827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10/2/2020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xt.legis.state.wi.us/nxt/gateway.dll?f=templates&amp;fn=default.htm&amp;d=stats&amp;jd=6.82(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ab.wi.gov/sites/default/files/gab_forms/4/gab_104_inspectors_statement_6_08_g_a_b_12_09_pd_1927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VNs_U5qJai4" TargetMode="Externa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uwmadison.co1.qualtrics.com/jfe/form/SV_enXiIlW7xFeXEI5"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Updates for 2020 Fall election</a:t>
            </a:r>
            <a:endParaRPr lang="en-US" dirty="0"/>
          </a:p>
        </p:txBody>
      </p:sp>
      <p:sp>
        <p:nvSpPr>
          <p:cNvPr id="2" name="Title 1"/>
          <p:cNvSpPr>
            <a:spLocks noGrp="1"/>
          </p:cNvSpPr>
          <p:nvPr>
            <p:ph type="ctrTitle"/>
          </p:nvPr>
        </p:nvSpPr>
        <p:spPr>
          <a:xfrm>
            <a:off x="604705" y="2057401"/>
            <a:ext cx="6629400" cy="2388834"/>
          </a:xfrm>
        </p:spPr>
        <p:txBody>
          <a:bodyPr/>
          <a:lstStyle/>
          <a:p>
            <a:r>
              <a:rPr lang="en-US" dirty="0" smtClean="0"/>
              <a:t> Election Inspector  Training</a:t>
            </a:r>
            <a:endParaRPr lang="en-US" dirty="0"/>
          </a:p>
        </p:txBody>
      </p:sp>
    </p:spTree>
    <p:extLst>
      <p:ext uri="{BB962C8B-B14F-4D97-AF65-F5344CB8AC3E}">
        <p14:creationId xmlns:p14="http://schemas.microsoft.com/office/powerpoint/2010/main" val="2025441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a:t>The ADA equipment is not </a:t>
            </a:r>
            <a:r>
              <a:rPr lang="en-US" dirty="0" smtClean="0"/>
              <a:t>optional </a:t>
            </a:r>
            <a:r>
              <a:rPr lang="en-US" dirty="0"/>
              <a:t>and should be set-up and available for voting</a:t>
            </a:r>
            <a:r>
              <a:rPr lang="en-US" dirty="0" smtClean="0"/>
              <a:t>.</a:t>
            </a:r>
          </a:p>
          <a:p>
            <a:pPr lvl="1"/>
            <a:r>
              <a:rPr lang="en-US" dirty="0" smtClean="0"/>
              <a:t>Voter </a:t>
            </a:r>
            <a:r>
              <a:rPr lang="en-US" dirty="0"/>
              <a:t>Registration – You can help with explaining and filling out the form to assist the voter.</a:t>
            </a:r>
            <a:endParaRPr lang="en-US" sz="1800" dirty="0"/>
          </a:p>
          <a:p>
            <a:pPr lvl="1"/>
            <a:r>
              <a:rPr lang="en-US" dirty="0"/>
              <a:t>State Name and Address – If a </a:t>
            </a:r>
            <a:r>
              <a:rPr lang="en-US" dirty="0" smtClean="0"/>
              <a:t>voter </a:t>
            </a:r>
            <a:r>
              <a:rPr lang="en-US" dirty="0"/>
              <a:t>cannot state their name and address at the poll book, a poll worker or assistant may state the name and address on the voter’s behalf.</a:t>
            </a:r>
            <a:endParaRPr lang="en-US" sz="1800" dirty="0"/>
          </a:p>
          <a:p>
            <a:pPr lvl="1"/>
            <a:r>
              <a:rPr lang="en-US" dirty="0"/>
              <a:t>Poll Book Signature – A voter may be exempted if voter cannot sign the poll book due to disability.  A voter can sign using an ‘X’ if that is their regular signature or mark.</a:t>
            </a:r>
            <a:endParaRPr lang="en-US" sz="1800" dirty="0"/>
          </a:p>
          <a:p>
            <a:pPr lvl="1"/>
            <a:r>
              <a:rPr lang="en-US" dirty="0"/>
              <a:t>Voting – A voter can be assisted with filling out the ballot or using the accessible voting equipment.  The assistor must fill out the section on the ballot for assistor information to have that information recorded on the poll list.</a:t>
            </a:r>
            <a:endParaRPr lang="en-US" sz="1800" dirty="0"/>
          </a:p>
          <a:p>
            <a:pPr lvl="1"/>
            <a:r>
              <a:rPr lang="en-US" dirty="0"/>
              <a:t>Poll workers may assist voters with placing a ballot in box or machine.</a:t>
            </a:r>
            <a:endParaRPr lang="en-US" sz="1800" dirty="0"/>
          </a:p>
          <a:p>
            <a:pPr lvl="1"/>
            <a:r>
              <a:rPr lang="en-US" dirty="0"/>
              <a:t>Curbside voting is required to be offered at each Wisconsin polling place regardless of the presence and availability of accessible voting equipment</a:t>
            </a:r>
            <a:endParaRPr lang="en-US" sz="1800" dirty="0"/>
          </a:p>
          <a:p>
            <a:endParaRPr lang="en-US" dirty="0"/>
          </a:p>
        </p:txBody>
      </p:sp>
    </p:spTree>
    <p:extLst>
      <p:ext uri="{BB962C8B-B14F-4D97-AF65-F5344CB8AC3E}">
        <p14:creationId xmlns:p14="http://schemas.microsoft.com/office/powerpoint/2010/main" val="147866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Curbside voting</a:t>
            </a:r>
            <a:endParaRPr lang="en-US" dirty="0"/>
          </a:p>
        </p:txBody>
      </p:sp>
      <p:sp>
        <p:nvSpPr>
          <p:cNvPr id="3" name="Content Placeholder 2"/>
          <p:cNvSpPr>
            <a:spLocks noGrp="1"/>
          </p:cNvSpPr>
          <p:nvPr>
            <p:ph idx="1"/>
          </p:nvPr>
        </p:nvSpPr>
        <p:spPr/>
        <p:txBody>
          <a:bodyPr/>
          <a:lstStyle/>
          <a:p>
            <a:r>
              <a:rPr lang="en-US" dirty="0"/>
              <a:t>A voter who, as a result of disability, is unable to enter the polling place may elect to receive a ballot at the entrance of the polling place. </a:t>
            </a:r>
            <a:r>
              <a:rPr lang="en-US" u="sng" dirty="0">
                <a:hlinkClick r:id="rId3"/>
              </a:rPr>
              <a:t>Wis. Stat. § 6.82(1)</a:t>
            </a:r>
            <a:r>
              <a:rPr lang="en-US" dirty="0"/>
              <a:t>.  The voter may receive assistance in marking the ballot, if required, from an election inspector, or from any other person of the voter’s choice (except the voter’s employer or an agent of the elector’s labor union).  An unregistered voter may also register to vote curbside.</a:t>
            </a:r>
            <a:endParaRPr lang="en-US" u="sng" dirty="0"/>
          </a:p>
          <a:p>
            <a:endParaRPr lang="en-US" dirty="0"/>
          </a:p>
        </p:txBody>
      </p:sp>
      <p:sp>
        <p:nvSpPr>
          <p:cNvPr id="4" name="AutoShape 2" descr="Kick Your Vote to the Curb - Disability Rights Tex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5181600"/>
            <a:ext cx="3019425" cy="1514475"/>
          </a:xfrm>
          <a:prstGeom prst="rect">
            <a:avLst/>
          </a:prstGeom>
        </p:spPr>
      </p:pic>
    </p:spTree>
    <p:extLst>
      <p:ext uri="{BB962C8B-B14F-4D97-AF65-F5344CB8AC3E}">
        <p14:creationId xmlns:p14="http://schemas.microsoft.com/office/powerpoint/2010/main" val="3637231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Curbside voting</a:t>
            </a:r>
            <a:endParaRPr lang="en-US" dirty="0"/>
          </a:p>
        </p:txBody>
      </p:sp>
      <p:sp>
        <p:nvSpPr>
          <p:cNvPr id="3" name="Content Placeholder 2"/>
          <p:cNvSpPr>
            <a:spLocks noGrp="1"/>
          </p:cNvSpPr>
          <p:nvPr>
            <p:ph idx="1"/>
          </p:nvPr>
        </p:nvSpPr>
        <p:spPr/>
        <p:txBody>
          <a:bodyPr/>
          <a:lstStyle/>
          <a:p>
            <a:r>
              <a:rPr lang="en-US" dirty="0" smtClean="0"/>
              <a:t>A voter may elect to receive a ballot at the entrance of the polling place</a:t>
            </a:r>
          </a:p>
          <a:p>
            <a:r>
              <a:rPr lang="en-US" dirty="0" smtClean="0"/>
              <a:t>Elections inspectors must announce that an elector has requested a curbside ballot and the inspectors are going to the vehicle to view Photo ID</a:t>
            </a:r>
          </a:p>
          <a:p>
            <a:r>
              <a:rPr lang="en-US" dirty="0" smtClean="0"/>
              <a:t>Voting must stop if having two election inspectors leave would result in less than 3 inspectors</a:t>
            </a:r>
          </a:p>
          <a:p>
            <a:r>
              <a:rPr lang="en-US" dirty="0" smtClean="0"/>
              <a:t>Not required to sign the poll list</a:t>
            </a:r>
          </a:p>
          <a:p>
            <a:r>
              <a:rPr lang="en-US" dirty="0" smtClean="0"/>
              <a:t>Indicate this on the Inspector Statement</a:t>
            </a:r>
            <a:endParaRPr lang="en-US" dirty="0"/>
          </a:p>
        </p:txBody>
      </p:sp>
    </p:spTree>
    <p:extLst>
      <p:ext uri="{BB962C8B-B14F-4D97-AF65-F5344CB8AC3E}">
        <p14:creationId xmlns:p14="http://schemas.microsoft.com/office/powerpoint/2010/main" val="461265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Curbside voting</a:t>
            </a:r>
            <a:endParaRPr lang="en-US" dirty="0"/>
          </a:p>
        </p:txBody>
      </p:sp>
      <p:sp>
        <p:nvSpPr>
          <p:cNvPr id="3" name="Content Placeholder 2"/>
          <p:cNvSpPr>
            <a:spLocks noGrp="1"/>
          </p:cNvSpPr>
          <p:nvPr>
            <p:ph idx="1"/>
          </p:nvPr>
        </p:nvSpPr>
        <p:spPr/>
        <p:txBody>
          <a:bodyPr>
            <a:normAutofit fontScale="77500" lnSpcReduction="20000"/>
          </a:bodyPr>
          <a:lstStyle/>
          <a:p>
            <a:pPr lvl="0" indent="-342900" algn="just">
              <a:lnSpc>
                <a:spcPct val="115000"/>
              </a:lnSpc>
              <a:spcBef>
                <a:spcPts val="0"/>
              </a:spcBef>
              <a:spcAft>
                <a:spcPts val="1200"/>
              </a:spcAft>
              <a:tabLst>
                <a:tab pos="228600" algn="l"/>
              </a:tabLst>
            </a:pPr>
            <a:r>
              <a:rPr lang="en-US" dirty="0">
                <a:ea typeface="Calibri" panose="020F0502020204030204" pitchFamily="34" charset="0"/>
              </a:rPr>
              <a:t>The election inspectors announce in the polling place that an elector has requested a curbside ballot, and the inspectors are going to the vehicle to view the voter’s proof of identification.   </a:t>
            </a:r>
          </a:p>
          <a:p>
            <a:pPr lvl="0" indent="-342900" algn="just">
              <a:lnSpc>
                <a:spcPct val="115000"/>
              </a:lnSpc>
              <a:spcBef>
                <a:spcPts val="0"/>
              </a:spcBef>
              <a:spcAft>
                <a:spcPts val="1200"/>
              </a:spcAft>
              <a:tabLst>
                <a:tab pos="228600" algn="l"/>
              </a:tabLst>
            </a:pPr>
            <a:r>
              <a:rPr lang="en-US" dirty="0">
                <a:ea typeface="Calibri" panose="020F0502020204030204" pitchFamily="34" charset="0"/>
              </a:rPr>
              <a:t>Two election inspectors go to the vehicle and speak to the voter. The election inspectors return to the polling area and announce that they are issuing a ballot to the voter.</a:t>
            </a:r>
          </a:p>
          <a:p>
            <a:pPr lvl="0" indent="-342900" algn="just">
              <a:lnSpc>
                <a:spcPct val="115000"/>
              </a:lnSpc>
              <a:spcBef>
                <a:spcPts val="0"/>
              </a:spcBef>
              <a:spcAft>
                <a:spcPts val="1200"/>
              </a:spcAft>
              <a:buFont typeface="Courier New" panose="02070309020205020404" pitchFamily="49" charset="0"/>
              <a:buChar char="o"/>
            </a:pPr>
            <a:r>
              <a:rPr lang="en-US" dirty="0" smtClean="0">
                <a:ea typeface="Calibri" panose="020F0502020204030204" pitchFamily="34" charset="0"/>
              </a:rPr>
              <a:t>The </a:t>
            </a:r>
            <a:r>
              <a:rPr lang="en-US" dirty="0">
                <a:ea typeface="Calibri" panose="020F0502020204030204" pitchFamily="34" charset="0"/>
              </a:rPr>
              <a:t>inspectors should ask the voter if they are unable to enter the polling place.  If the voter indicates he or she is able to enter the polling place, curbside voting may not be used.</a:t>
            </a:r>
          </a:p>
          <a:p>
            <a:pPr lvl="0" indent="-342900">
              <a:lnSpc>
                <a:spcPct val="115000"/>
              </a:lnSpc>
              <a:spcBef>
                <a:spcPts val="0"/>
              </a:spcBef>
              <a:spcAft>
                <a:spcPts val="1200"/>
              </a:spcAft>
              <a:tabLst>
                <a:tab pos="228600" algn="l"/>
              </a:tabLst>
            </a:pPr>
            <a:r>
              <a:rPr lang="en-US" dirty="0" smtClean="0">
                <a:ea typeface="Calibri" panose="020F0502020204030204" pitchFamily="34" charset="0"/>
              </a:rPr>
              <a:t>The </a:t>
            </a:r>
            <a:r>
              <a:rPr lang="en-US" dirty="0">
                <a:ea typeface="Calibri" panose="020F0502020204030204" pitchFamily="34" charset="0"/>
              </a:rPr>
              <a:t>voter is not required to sign the poll list.  A notation “Ballot received at poll entrance - Exempt” is made in the signature line of the voter on the poll list</a:t>
            </a:r>
            <a:r>
              <a:rPr lang="en-US" dirty="0">
                <a:latin typeface="Arial" panose="020B0604020202020204" pitchFamily="34"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807758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Curbside voting</a:t>
            </a:r>
            <a:endParaRPr lang="en-US" dirty="0"/>
          </a:p>
        </p:txBody>
      </p:sp>
      <p:sp>
        <p:nvSpPr>
          <p:cNvPr id="3" name="Content Placeholder 2"/>
          <p:cNvSpPr>
            <a:spLocks noGrp="1"/>
          </p:cNvSpPr>
          <p:nvPr>
            <p:ph idx="1"/>
          </p:nvPr>
        </p:nvSpPr>
        <p:spPr>
          <a:xfrm>
            <a:off x="457200" y="1752600"/>
            <a:ext cx="8229600" cy="4953000"/>
          </a:xfrm>
        </p:spPr>
        <p:txBody>
          <a:bodyPr>
            <a:normAutofit fontScale="70000" lnSpcReduction="20000"/>
          </a:bodyPr>
          <a:lstStyle/>
          <a:p>
            <a:pPr lvl="0" indent="-342900">
              <a:lnSpc>
                <a:spcPct val="115000"/>
              </a:lnSpc>
              <a:spcBef>
                <a:spcPts val="0"/>
              </a:spcBef>
              <a:spcAft>
                <a:spcPts val="1200"/>
              </a:spcAft>
              <a:tabLst>
                <a:tab pos="228600" algn="l"/>
              </a:tabLst>
            </a:pPr>
            <a:r>
              <a:rPr lang="en-US" dirty="0">
                <a:latin typeface="Arial" panose="020B0604020202020204" pitchFamily="34" charset="0"/>
                <a:ea typeface="Calibri" panose="020F0502020204030204" pitchFamily="34" charset="0"/>
              </a:rPr>
              <a:t>T</a:t>
            </a:r>
            <a:r>
              <a:rPr lang="en-US" sz="2600" dirty="0">
                <a:ea typeface="Calibri" panose="020F0502020204030204" pitchFamily="34" charset="0"/>
              </a:rPr>
              <a:t>wo inspectors initial the ballot.  A voter number or provisional voter number is issued to the voter and recorded in the voter lists.  </a:t>
            </a:r>
          </a:p>
          <a:p>
            <a:pPr lvl="0" indent="-342900">
              <a:lnSpc>
                <a:spcPct val="115000"/>
              </a:lnSpc>
              <a:spcBef>
                <a:spcPts val="0"/>
              </a:spcBef>
              <a:spcAft>
                <a:spcPts val="1200"/>
              </a:spcAft>
              <a:tabLst>
                <a:tab pos="228600" algn="l"/>
              </a:tabLst>
            </a:pPr>
            <a:r>
              <a:rPr lang="en-US" sz="2600" dirty="0">
                <a:ea typeface="Calibri" panose="020F0502020204030204" pitchFamily="34" charset="0"/>
              </a:rPr>
              <a:t>Two inspectors deliver the ballot to the curbside voter in a security sleeve.  </a:t>
            </a:r>
          </a:p>
          <a:p>
            <a:pPr lvl="0" indent="-342900">
              <a:lnSpc>
                <a:spcPct val="115000"/>
              </a:lnSpc>
              <a:spcBef>
                <a:spcPts val="0"/>
              </a:spcBef>
              <a:spcAft>
                <a:spcPts val="1200"/>
              </a:spcAft>
              <a:tabLst>
                <a:tab pos="228600" algn="l"/>
              </a:tabLst>
            </a:pPr>
            <a:r>
              <a:rPr lang="en-US" sz="2600" dirty="0">
                <a:ea typeface="Calibri" panose="020F0502020204030204" pitchFamily="34" charset="0"/>
              </a:rPr>
              <a:t>The curbside voter marks the ballot or has an assistor mark the ballot for the voter.  (If assistor, see “Assisting Electors” in the Election Day Manual).  </a:t>
            </a:r>
          </a:p>
          <a:p>
            <a:pPr lvl="0" indent="-342900">
              <a:lnSpc>
                <a:spcPct val="115000"/>
              </a:lnSpc>
              <a:spcBef>
                <a:spcPts val="0"/>
              </a:spcBef>
              <a:spcAft>
                <a:spcPts val="1200"/>
              </a:spcAft>
              <a:tabLst>
                <a:tab pos="228600" algn="l"/>
              </a:tabLst>
            </a:pPr>
            <a:r>
              <a:rPr lang="en-US" sz="2600" dirty="0">
                <a:ea typeface="Calibri" panose="020F0502020204030204" pitchFamily="34" charset="0"/>
              </a:rPr>
              <a:t>The inspectors return to the voting area and announce: “I have a ballot offered by (voter’s name), a voter who, as the result of a disability, is unable to enter the polling place without assistance.  Does anyone object to the reception of this ballot</a:t>
            </a:r>
            <a:r>
              <a:rPr lang="en-US" sz="2600" dirty="0" smtClean="0">
                <a:ea typeface="Calibri" panose="020F0502020204030204" pitchFamily="34" charset="0"/>
              </a:rPr>
              <a:t>?”</a:t>
            </a:r>
            <a:endParaRPr lang="en-US" sz="2600" dirty="0">
              <a:ea typeface="Calibri" panose="020F0502020204030204" pitchFamily="34" charset="0"/>
            </a:endParaRPr>
          </a:p>
          <a:p>
            <a:pPr lvl="0" indent="-342900">
              <a:lnSpc>
                <a:spcPct val="115000"/>
              </a:lnSpc>
              <a:spcBef>
                <a:spcPts val="0"/>
              </a:spcBef>
              <a:spcAft>
                <a:spcPts val="1200"/>
              </a:spcAft>
              <a:tabLst>
                <a:tab pos="228600" algn="l"/>
              </a:tabLst>
            </a:pPr>
            <a:r>
              <a:rPr lang="en-US" sz="2600" dirty="0">
                <a:ea typeface="Calibri" panose="020F0502020204030204" pitchFamily="34" charset="0"/>
              </a:rPr>
              <a:t>If no objection is made or after any challenge is resolved, the ballot is deposited in the appropriate ballot box or tabulating equipment.</a:t>
            </a:r>
          </a:p>
          <a:p>
            <a:pPr lvl="0" indent="-342900">
              <a:lnSpc>
                <a:spcPct val="115000"/>
              </a:lnSpc>
              <a:spcBef>
                <a:spcPts val="0"/>
              </a:spcBef>
              <a:spcAft>
                <a:spcPts val="1200"/>
              </a:spcAft>
              <a:tabLst>
                <a:tab pos="228600" algn="l"/>
              </a:tabLst>
            </a:pPr>
            <a:r>
              <a:rPr lang="en-US" sz="2600" dirty="0">
                <a:ea typeface="Calibri" panose="020F0502020204030204" pitchFamily="34" charset="0"/>
              </a:rPr>
              <a:t>This incident should be recorded on the </a:t>
            </a:r>
            <a:r>
              <a:rPr lang="en-US" sz="2600" dirty="0">
                <a:solidFill>
                  <a:srgbClr val="000000"/>
                </a:solidFill>
                <a:ea typeface="Calibri" panose="020F0502020204030204" pitchFamily="34" charset="0"/>
                <a:hlinkClick r:id="rId3"/>
              </a:rPr>
              <a:t>Inspectors’ Statement (EL-104</a:t>
            </a:r>
            <a:r>
              <a:rPr lang="en-US" sz="2600" dirty="0" smtClean="0">
                <a:solidFill>
                  <a:srgbClr val="000000"/>
                </a:solidFill>
                <a:ea typeface="Calibri" panose="020F0502020204030204" pitchFamily="34" charset="0"/>
                <a:hlinkClick r:id="rId3"/>
              </a:rPr>
              <a:t>)</a:t>
            </a:r>
            <a:r>
              <a:rPr lang="en-US" sz="2600" dirty="0" smtClean="0">
                <a:ea typeface="Calibri" panose="020F0502020204030204" pitchFamily="34" charset="0"/>
              </a:rPr>
              <a:t>.</a:t>
            </a:r>
            <a:endParaRPr lang="en-US" sz="2600" dirty="0">
              <a:ea typeface="Calibri" panose="020F0502020204030204" pitchFamily="34" charset="0"/>
            </a:endParaRPr>
          </a:p>
        </p:txBody>
      </p:sp>
    </p:spTree>
    <p:extLst>
      <p:ext uri="{BB962C8B-B14F-4D97-AF65-F5344CB8AC3E}">
        <p14:creationId xmlns:p14="http://schemas.microsoft.com/office/powerpoint/2010/main" val="3386902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Registration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908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Election updates</a:t>
            </a:r>
            <a:endParaRPr lang="en-US" dirty="0"/>
          </a:p>
        </p:txBody>
      </p:sp>
      <p:sp>
        <p:nvSpPr>
          <p:cNvPr id="3" name="Content Placeholder 2"/>
          <p:cNvSpPr>
            <a:spLocks noGrp="1"/>
          </p:cNvSpPr>
          <p:nvPr>
            <p:ph idx="1"/>
          </p:nvPr>
        </p:nvSpPr>
        <p:spPr/>
        <p:txBody>
          <a:bodyPr/>
          <a:lstStyle/>
          <a:p>
            <a:r>
              <a:rPr lang="en-US" dirty="0" smtClean="0"/>
              <a:t>28 day residency requirement</a:t>
            </a:r>
          </a:p>
          <a:p>
            <a:r>
              <a:rPr lang="en-US" dirty="0" smtClean="0"/>
              <a:t>In-person absentee voting limited to 14 days prior to election</a:t>
            </a:r>
          </a:p>
          <a:p>
            <a:r>
              <a:rPr lang="en-US" dirty="0" smtClean="0"/>
              <a:t>Student ID updates</a:t>
            </a:r>
            <a:endParaRPr lang="en-US" dirty="0"/>
          </a:p>
        </p:txBody>
      </p:sp>
    </p:spTree>
    <p:extLst>
      <p:ext uri="{BB962C8B-B14F-4D97-AF65-F5344CB8AC3E}">
        <p14:creationId xmlns:p14="http://schemas.microsoft.com/office/powerpoint/2010/main" val="3231188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0430" y="1295400"/>
            <a:ext cx="6153370" cy="5336516"/>
          </a:xfrm>
          <a:prstGeom prst="rect">
            <a:avLst/>
          </a:prstGeom>
        </p:spPr>
      </p:pic>
      <p:sp>
        <p:nvSpPr>
          <p:cNvPr id="2" name="TextBox 1"/>
          <p:cNvSpPr txBox="1"/>
          <p:nvPr/>
        </p:nvSpPr>
        <p:spPr>
          <a:xfrm>
            <a:off x="533400" y="457200"/>
            <a:ext cx="8001000" cy="646331"/>
          </a:xfrm>
          <a:prstGeom prst="rect">
            <a:avLst/>
          </a:prstGeom>
          <a:noFill/>
        </p:spPr>
        <p:txBody>
          <a:bodyPr wrap="square" rtlCol="0">
            <a:spAutoFit/>
          </a:bodyPr>
          <a:lstStyle/>
          <a:p>
            <a:r>
              <a:rPr lang="en-US" dirty="0" smtClean="0"/>
              <a:t>Make sure to use the updated Voter Registration Application that includes the 28-day residency requirement</a:t>
            </a:r>
            <a:endParaRPr lang="en-US" dirty="0"/>
          </a:p>
        </p:txBody>
      </p:sp>
    </p:spTree>
    <p:extLst>
      <p:ext uri="{BB962C8B-B14F-4D97-AF65-F5344CB8AC3E}">
        <p14:creationId xmlns:p14="http://schemas.microsoft.com/office/powerpoint/2010/main" val="1359204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residence vs photo id</a:t>
            </a:r>
            <a:endParaRPr lang="en-US" dirty="0"/>
          </a:p>
        </p:txBody>
      </p:sp>
      <p:sp>
        <p:nvSpPr>
          <p:cNvPr id="3" name="Text Placeholder 2"/>
          <p:cNvSpPr>
            <a:spLocks noGrp="1"/>
          </p:cNvSpPr>
          <p:nvPr>
            <p:ph type="body" idx="1"/>
          </p:nvPr>
        </p:nvSpPr>
        <p:spPr/>
        <p:txBody>
          <a:bodyPr/>
          <a:lstStyle/>
          <a:p>
            <a:r>
              <a:rPr lang="en-US" dirty="0" smtClean="0"/>
              <a:t>Proof Residence</a:t>
            </a:r>
            <a:endParaRPr lang="en-US" dirty="0"/>
          </a:p>
        </p:txBody>
      </p:sp>
      <p:sp>
        <p:nvSpPr>
          <p:cNvPr id="4" name="Content Placeholder 3"/>
          <p:cNvSpPr>
            <a:spLocks noGrp="1"/>
          </p:cNvSpPr>
          <p:nvPr>
            <p:ph sz="half" idx="2"/>
          </p:nvPr>
        </p:nvSpPr>
        <p:spPr/>
        <p:txBody>
          <a:bodyPr/>
          <a:lstStyle/>
          <a:p>
            <a:r>
              <a:rPr lang="en-US" dirty="0" smtClean="0"/>
              <a:t>Doesn’t need to have a picture</a:t>
            </a:r>
          </a:p>
          <a:p>
            <a:r>
              <a:rPr lang="en-US" dirty="0" smtClean="0"/>
              <a:t>Proves the voter is at the correct polling location</a:t>
            </a:r>
          </a:p>
          <a:p>
            <a:r>
              <a:rPr lang="en-US" dirty="0" smtClean="0"/>
              <a:t>Used for </a:t>
            </a:r>
            <a:r>
              <a:rPr lang="en-US" u="sng" dirty="0" smtClean="0"/>
              <a:t>registering</a:t>
            </a:r>
            <a:r>
              <a:rPr lang="en-US" dirty="0" smtClean="0"/>
              <a:t> to vote</a:t>
            </a:r>
            <a:endParaRPr lang="en-US" dirty="0"/>
          </a:p>
        </p:txBody>
      </p:sp>
      <p:sp>
        <p:nvSpPr>
          <p:cNvPr id="5" name="Text Placeholder 4"/>
          <p:cNvSpPr>
            <a:spLocks noGrp="1"/>
          </p:cNvSpPr>
          <p:nvPr>
            <p:ph type="body" sz="quarter" idx="3"/>
          </p:nvPr>
        </p:nvSpPr>
        <p:spPr/>
        <p:txBody>
          <a:bodyPr/>
          <a:lstStyle/>
          <a:p>
            <a:r>
              <a:rPr lang="en-US" dirty="0" smtClean="0"/>
              <a:t>Photo ID</a:t>
            </a:r>
            <a:endParaRPr lang="en-US" dirty="0"/>
          </a:p>
        </p:txBody>
      </p:sp>
      <p:sp>
        <p:nvSpPr>
          <p:cNvPr id="6" name="Content Placeholder 5"/>
          <p:cNvSpPr>
            <a:spLocks noGrp="1"/>
          </p:cNvSpPr>
          <p:nvPr>
            <p:ph sz="quarter" idx="4"/>
          </p:nvPr>
        </p:nvSpPr>
        <p:spPr/>
        <p:txBody>
          <a:bodyPr/>
          <a:lstStyle/>
          <a:p>
            <a:r>
              <a:rPr lang="en-US" dirty="0" smtClean="0"/>
              <a:t>Doesn’t need to have a current address</a:t>
            </a:r>
          </a:p>
          <a:p>
            <a:r>
              <a:rPr lang="en-US" dirty="0" smtClean="0"/>
              <a:t>Proves who the voter is who they say they are</a:t>
            </a:r>
          </a:p>
          <a:p>
            <a:r>
              <a:rPr lang="en-US" dirty="0" smtClean="0"/>
              <a:t>Used for being issued a </a:t>
            </a:r>
            <a:r>
              <a:rPr lang="en-US" u="sng" dirty="0" smtClean="0"/>
              <a:t>ballot</a:t>
            </a:r>
            <a:endParaRPr lang="en-US" u="sng" dirty="0"/>
          </a:p>
        </p:txBody>
      </p:sp>
    </p:spTree>
    <p:extLst>
      <p:ext uri="{BB962C8B-B14F-4D97-AF65-F5344CB8AC3E}">
        <p14:creationId xmlns:p14="http://schemas.microsoft.com/office/powerpoint/2010/main" val="2092404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id Changes</a:t>
            </a:r>
            <a:endParaRPr lang="en-US" dirty="0"/>
          </a:p>
        </p:txBody>
      </p:sp>
      <p:sp>
        <p:nvSpPr>
          <p:cNvPr id="3" name="Content Placeholder 2"/>
          <p:cNvSpPr>
            <a:spLocks noGrp="1"/>
          </p:cNvSpPr>
          <p:nvPr>
            <p:ph idx="1"/>
          </p:nvPr>
        </p:nvSpPr>
        <p:spPr/>
        <p:txBody>
          <a:bodyPr/>
          <a:lstStyle/>
          <a:p>
            <a:pPr marL="571500" indent="-457200">
              <a:buAutoNum type="arabicParenR"/>
            </a:pPr>
            <a:r>
              <a:rPr lang="en-US" dirty="0" smtClean="0"/>
              <a:t>If student ID does not have expiration date, it can still be used if verification of enrollment is provided</a:t>
            </a:r>
          </a:p>
          <a:p>
            <a:pPr marL="571500" indent="-457200">
              <a:buAutoNum type="arabicParenR"/>
            </a:pPr>
            <a:r>
              <a:rPr lang="en-US" dirty="0" smtClean="0"/>
              <a:t>Student ID cards can be used as Photo ID</a:t>
            </a:r>
          </a:p>
          <a:p>
            <a:pPr marL="571500" indent="-457200">
              <a:buAutoNum type="arabicParenR"/>
            </a:pPr>
            <a:endParaRPr lang="en-US" dirty="0"/>
          </a:p>
        </p:txBody>
      </p:sp>
      <p:pic>
        <p:nvPicPr>
          <p:cNvPr id="4" name="Picture 3"/>
          <p:cNvPicPr>
            <a:picLocks noChangeAspect="1"/>
          </p:cNvPicPr>
          <p:nvPr/>
        </p:nvPicPr>
        <p:blipFill>
          <a:blip r:embed="rId3"/>
          <a:stretch>
            <a:fillRect/>
          </a:stretch>
        </p:blipFill>
        <p:spPr>
          <a:xfrm>
            <a:off x="4549" y="3939381"/>
            <a:ext cx="9144000" cy="1999771"/>
          </a:xfrm>
          <a:prstGeom prst="rect">
            <a:avLst/>
          </a:prstGeom>
        </p:spPr>
      </p:pic>
    </p:spTree>
    <p:extLst>
      <p:ext uri="{BB962C8B-B14F-4D97-AF65-F5344CB8AC3E}">
        <p14:creationId xmlns:p14="http://schemas.microsoft.com/office/powerpoint/2010/main" val="2922773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info</a:t>
            </a:r>
            <a:endParaRPr lang="en-US" dirty="0"/>
          </a:p>
        </p:txBody>
      </p:sp>
      <p:sp>
        <p:nvSpPr>
          <p:cNvPr id="3" name="Content Placeholder 2"/>
          <p:cNvSpPr>
            <a:spLocks noGrp="1"/>
          </p:cNvSpPr>
          <p:nvPr>
            <p:ph idx="1"/>
          </p:nvPr>
        </p:nvSpPr>
        <p:spPr/>
        <p:txBody>
          <a:bodyPr>
            <a:normAutofit lnSpcReduction="10000"/>
          </a:bodyPr>
          <a:lstStyle/>
          <a:p>
            <a:r>
              <a:rPr lang="en-US" dirty="0" smtClean="0"/>
              <a:t>This information is presented by Melissa Kono, Associate Professor with University of Wisconsin-Madison Extension and Community Development Educator for Clark &amp; Trempealeau Counties also a Town Clerk for the Town of Burnside in Trempealeau County</a:t>
            </a:r>
          </a:p>
          <a:p>
            <a:r>
              <a:rPr lang="en-US" dirty="0" smtClean="0"/>
              <a:t>This material was developed from information from the Wisconsin Elections Commission</a:t>
            </a:r>
          </a:p>
          <a:p>
            <a:r>
              <a:rPr lang="en-US" dirty="0" smtClean="0"/>
              <a:t>Please check with the Wisconsin Elections Commission and the Election Day Manual for the most recent election guidance, as laws and guidance can change</a:t>
            </a:r>
            <a:endParaRPr lang="en-US" dirty="0"/>
          </a:p>
        </p:txBody>
      </p:sp>
    </p:spTree>
    <p:extLst>
      <p:ext uri="{BB962C8B-B14F-4D97-AF65-F5344CB8AC3E}">
        <p14:creationId xmlns:p14="http://schemas.microsoft.com/office/powerpoint/2010/main" val="1691559568"/>
      </p:ext>
    </p:extLst>
  </p:cSld>
  <p:clrMapOvr>
    <a:masterClrMapping/>
  </p:clrMapOvr>
  <mc:AlternateContent xmlns:mc="http://schemas.openxmlformats.org/markup-compatibility/2006" xmlns:p14="http://schemas.microsoft.com/office/powerpoint/2010/main">
    <mc:Choice Requires="p14">
      <p:transition spd="slow" p14:dur="2000" advTm="35588"/>
    </mc:Choice>
    <mc:Fallback xmlns="">
      <p:transition spd="slow" advTm="3558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6662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Absentee ballots</a:t>
            </a:r>
            <a:endParaRPr lang="en-US" dirty="0"/>
          </a:p>
        </p:txBody>
      </p:sp>
      <p:sp>
        <p:nvSpPr>
          <p:cNvPr id="3" name="Content Placeholder 2"/>
          <p:cNvSpPr>
            <a:spLocks noGrp="1"/>
          </p:cNvSpPr>
          <p:nvPr>
            <p:ph idx="1"/>
          </p:nvPr>
        </p:nvSpPr>
        <p:spPr/>
        <p:txBody>
          <a:bodyPr>
            <a:normAutofit lnSpcReduction="10000"/>
          </a:bodyPr>
          <a:lstStyle/>
          <a:p>
            <a:r>
              <a:rPr lang="en-US" dirty="0" smtClean="0"/>
              <a:t>No in-person voting the day before the election</a:t>
            </a:r>
          </a:p>
          <a:p>
            <a:r>
              <a:rPr lang="en-US" dirty="0" smtClean="0"/>
              <a:t>Absentee certificates without a witness signature must be rejected</a:t>
            </a:r>
          </a:p>
          <a:p>
            <a:r>
              <a:rPr lang="en-US" dirty="0" smtClean="0"/>
              <a:t>Elections workers can make reasonable attempts to correct absentee ballots that are missing the witness address</a:t>
            </a:r>
          </a:p>
          <a:p>
            <a:r>
              <a:rPr lang="en-US" dirty="0" smtClean="0"/>
              <a:t>The clerk should be checking these as they come in, but check them at the start of election day and make reasonable attempts to contact the voter.</a:t>
            </a:r>
          </a:p>
          <a:p>
            <a:r>
              <a:rPr lang="en-US" dirty="0" smtClean="0"/>
              <a:t>Absentee voters should be noted with a red </a:t>
            </a:r>
            <a:r>
              <a:rPr lang="en-US" dirty="0" smtClean="0">
                <a:solidFill>
                  <a:srgbClr val="FF0000"/>
                </a:solidFill>
              </a:rPr>
              <a:t>“A”</a:t>
            </a:r>
            <a:r>
              <a:rPr lang="en-US" dirty="0" smtClean="0">
                <a:solidFill>
                  <a:schemeClr val="tx1"/>
                </a:solidFill>
              </a:rPr>
              <a:t> next to their voter number</a:t>
            </a:r>
            <a:endParaRPr lang="en-US" dirty="0"/>
          </a:p>
        </p:txBody>
      </p:sp>
    </p:spTree>
    <p:extLst>
      <p:ext uri="{BB962C8B-B14F-4D97-AF65-F5344CB8AC3E}">
        <p14:creationId xmlns:p14="http://schemas.microsoft.com/office/powerpoint/2010/main" val="629975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Absentee Ballots</a:t>
            </a:r>
            <a:endParaRPr lang="en-US" dirty="0"/>
          </a:p>
        </p:txBody>
      </p:sp>
      <p:sp>
        <p:nvSpPr>
          <p:cNvPr id="3" name="Content Placeholder 2"/>
          <p:cNvSpPr>
            <a:spLocks noGrp="1"/>
          </p:cNvSpPr>
          <p:nvPr>
            <p:ph idx="1"/>
          </p:nvPr>
        </p:nvSpPr>
        <p:spPr/>
        <p:txBody>
          <a:bodyPr/>
          <a:lstStyle/>
          <a:p>
            <a:r>
              <a:rPr lang="en-US" dirty="0" smtClean="0"/>
              <a:t>Check absentee envelopes at the beginning of the day, call any voters who need more information</a:t>
            </a:r>
          </a:p>
          <a:p>
            <a:r>
              <a:rPr lang="en-US" dirty="0" smtClean="0"/>
              <a:t>Process absentee ballots PRIOR to the close of the polls</a:t>
            </a:r>
          </a:p>
          <a:p>
            <a:r>
              <a:rPr lang="en-US" dirty="0" smtClean="0"/>
              <a:t>When there is a lag, process absentee ballots</a:t>
            </a:r>
          </a:p>
          <a:p>
            <a:r>
              <a:rPr lang="en-US" dirty="0" smtClean="0"/>
              <a:t>This makes things easier at the end of a long day!</a:t>
            </a:r>
          </a:p>
          <a:p>
            <a:r>
              <a:rPr lang="en-US" dirty="0" smtClean="0"/>
              <a:t>Absentee Ballots must be in by the time the polls close on Election Day</a:t>
            </a:r>
            <a:endParaRPr lang="en-US" dirty="0"/>
          </a:p>
        </p:txBody>
      </p:sp>
      <p:pic>
        <p:nvPicPr>
          <p:cNvPr id="5" name="Picture 4"/>
          <p:cNvPicPr>
            <a:picLocks noChangeAspect="1"/>
          </p:cNvPicPr>
          <p:nvPr/>
        </p:nvPicPr>
        <p:blipFill>
          <a:blip r:embed="rId3"/>
          <a:stretch>
            <a:fillRect/>
          </a:stretch>
        </p:blipFill>
        <p:spPr>
          <a:xfrm>
            <a:off x="5257800" y="4830764"/>
            <a:ext cx="2857500" cy="1600200"/>
          </a:xfrm>
          <a:prstGeom prst="rect">
            <a:avLst/>
          </a:prstGeom>
        </p:spPr>
      </p:pic>
    </p:spTree>
    <p:extLst>
      <p:ext uri="{BB962C8B-B14F-4D97-AF65-F5344CB8AC3E}">
        <p14:creationId xmlns:p14="http://schemas.microsoft.com/office/powerpoint/2010/main" val="2302725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absentee ballots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All absentee ballots must be processed in the same room votes are cast or at an alternate absentee canvassing location so that any interested observer is able to hear the public announcement of the names of the absentee electors. </a:t>
            </a:r>
            <a:endParaRPr lang="en-US" dirty="0" smtClean="0"/>
          </a:p>
          <a:p>
            <a:r>
              <a:rPr lang="en-US" dirty="0"/>
              <a:t>Election inspectors may process absentee ballots at any time between the opening and closing hours of the polling place, except absentee certificate envelopes marked “To Be Rejected.” </a:t>
            </a:r>
            <a:endParaRPr lang="en-US" dirty="0" smtClean="0"/>
          </a:p>
          <a:p>
            <a:r>
              <a:rPr lang="en-US" dirty="0" smtClean="0"/>
              <a:t>“</a:t>
            </a:r>
            <a:r>
              <a:rPr lang="en-US" dirty="0"/>
              <a:t>To Be Rejected” absentee certificate envelopes feature one or more of the following errors: no voter signature, no witness signature, no witness address, both special voting deputies failed to sign, or no certification language. Set these aside and process them after 8 p.m. on Election Day to give the voter an opportunity to correct these errors. </a:t>
            </a:r>
            <a:endParaRPr lang="en-US" dirty="0" smtClean="0"/>
          </a:p>
          <a:p>
            <a:r>
              <a:rPr lang="en-US" dirty="0"/>
              <a:t>If the election inspectors have reliable proof that an elector has died before Election Day, the absentee ballot must be rejected.</a:t>
            </a:r>
            <a:endParaRPr lang="en-US" dirty="0" smtClean="0"/>
          </a:p>
        </p:txBody>
      </p:sp>
      <p:pic>
        <p:nvPicPr>
          <p:cNvPr id="4" name="Picture 3"/>
          <p:cNvPicPr>
            <a:picLocks noChangeAspect="1"/>
          </p:cNvPicPr>
          <p:nvPr/>
        </p:nvPicPr>
        <p:blipFill>
          <a:blip r:embed="rId2"/>
          <a:stretch>
            <a:fillRect/>
          </a:stretch>
        </p:blipFill>
        <p:spPr>
          <a:xfrm>
            <a:off x="6463937" y="5507419"/>
            <a:ext cx="2209800" cy="1237488"/>
          </a:xfrm>
          <a:prstGeom prst="rect">
            <a:avLst/>
          </a:prstGeom>
        </p:spPr>
      </p:pic>
    </p:spTree>
    <p:extLst>
      <p:ext uri="{BB962C8B-B14F-4D97-AF65-F5344CB8AC3E}">
        <p14:creationId xmlns:p14="http://schemas.microsoft.com/office/powerpoint/2010/main" val="291840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Absentee Ballots</a:t>
            </a:r>
            <a:endParaRPr lang="en-US" dirty="0"/>
          </a:p>
        </p:txBody>
      </p:sp>
      <p:sp>
        <p:nvSpPr>
          <p:cNvPr id="3" name="Content Placeholder 2"/>
          <p:cNvSpPr>
            <a:spLocks noGrp="1"/>
          </p:cNvSpPr>
          <p:nvPr>
            <p:ph idx="1"/>
          </p:nvPr>
        </p:nvSpPr>
        <p:spPr>
          <a:xfrm>
            <a:off x="457200" y="1752600"/>
            <a:ext cx="7225665" cy="4876800"/>
          </a:xfrm>
        </p:spPr>
        <p:txBody>
          <a:bodyPr>
            <a:normAutofit fontScale="92500"/>
          </a:bodyPr>
          <a:lstStyle/>
          <a:p>
            <a:r>
              <a:rPr lang="en-US" dirty="0" smtClean="0"/>
              <a:t>Announce each absentee elector’s name and address</a:t>
            </a:r>
          </a:p>
          <a:p>
            <a:r>
              <a:rPr lang="en-US" dirty="0" smtClean="0"/>
              <a:t>Check ineligible voter list for voter’s info and check over the envelope for any damage and signatures</a:t>
            </a:r>
          </a:p>
          <a:p>
            <a:r>
              <a:rPr lang="en-US" dirty="0" smtClean="0"/>
              <a:t>Check the ballot for the clerk’s initials (but do not reject it solely for that reason)</a:t>
            </a:r>
          </a:p>
          <a:p>
            <a:r>
              <a:rPr lang="en-US" dirty="0" smtClean="0"/>
              <a:t>Issue a voter number and record the voter number on the poll list. </a:t>
            </a:r>
          </a:p>
          <a:p>
            <a:r>
              <a:rPr lang="en-US" dirty="0" smtClean="0"/>
              <a:t>Use a red pen to mark an A in the signature line</a:t>
            </a:r>
          </a:p>
          <a:p>
            <a:r>
              <a:rPr lang="en-US" dirty="0" smtClean="0"/>
              <a:t>Place in the Ballot Box</a:t>
            </a:r>
          </a:p>
          <a:p>
            <a:r>
              <a:rPr lang="en-US" dirty="0" smtClean="0"/>
              <a:t>If there are any issues, follow the guidelines outlined in the Election Day Manual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4191000"/>
            <a:ext cx="1461135" cy="1981200"/>
          </a:xfrm>
          <a:prstGeom prst="rect">
            <a:avLst/>
          </a:prstGeom>
        </p:spPr>
      </p:pic>
    </p:spTree>
    <p:extLst>
      <p:ext uri="{BB962C8B-B14F-4D97-AF65-F5344CB8AC3E}">
        <p14:creationId xmlns:p14="http://schemas.microsoft.com/office/powerpoint/2010/main" val="1564716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1314" t="11795" r="22115" b="30256"/>
          <a:stretch/>
        </p:blipFill>
        <p:spPr bwMode="auto">
          <a:xfrm>
            <a:off x="304800" y="381000"/>
            <a:ext cx="8534400" cy="6477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5542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Absentee voters at the polling place</a:t>
            </a:r>
            <a:endParaRPr lang="en-US" dirty="0"/>
          </a:p>
        </p:txBody>
      </p:sp>
      <p:sp>
        <p:nvSpPr>
          <p:cNvPr id="3" name="Content Placeholder 2"/>
          <p:cNvSpPr>
            <a:spLocks noGrp="1"/>
          </p:cNvSpPr>
          <p:nvPr>
            <p:ph idx="1"/>
          </p:nvPr>
        </p:nvSpPr>
        <p:spPr/>
        <p:txBody>
          <a:bodyPr>
            <a:normAutofit fontScale="62500" lnSpcReduction="20000"/>
          </a:bodyPr>
          <a:lstStyle/>
          <a:p>
            <a:r>
              <a:rPr lang="en-US" dirty="0"/>
              <a:t>If an individual noted as “absentee” appears at the polling place, the inspectors should check the Absentee Ballot Log (EL-124) to determine if the ballot has been returned. </a:t>
            </a:r>
            <a:endParaRPr lang="en-US" dirty="0" smtClean="0"/>
          </a:p>
          <a:p>
            <a:r>
              <a:rPr lang="en-US" dirty="0" smtClean="0"/>
              <a:t>a</a:t>
            </a:r>
            <a:r>
              <a:rPr lang="en-US" dirty="0"/>
              <a:t>. If the absentee ballot has been returned and there are no errors that would cause the ballot to be rejected, the voter may not vote at the polling place. </a:t>
            </a:r>
            <a:endParaRPr lang="en-US" dirty="0" smtClean="0"/>
          </a:p>
          <a:p>
            <a:r>
              <a:rPr lang="en-US" dirty="0" smtClean="0"/>
              <a:t>b</a:t>
            </a:r>
            <a:r>
              <a:rPr lang="en-US" dirty="0"/>
              <a:t>. If it has been returned and there are errors that would cause the ballot to be rejected, the voter may only correct the error. </a:t>
            </a:r>
            <a:endParaRPr lang="en-US" dirty="0" smtClean="0"/>
          </a:p>
          <a:p>
            <a:r>
              <a:rPr lang="en-US" dirty="0" smtClean="0"/>
              <a:t>The </a:t>
            </a:r>
            <a:r>
              <a:rPr lang="en-US" dirty="0"/>
              <a:t>voter may NOT vote a new ballot at the polling place. </a:t>
            </a:r>
            <a:endParaRPr lang="en-US" dirty="0" smtClean="0"/>
          </a:p>
          <a:p>
            <a:r>
              <a:rPr lang="en-US" dirty="0" err="1" smtClean="0"/>
              <a:t>i</a:t>
            </a:r>
            <a:r>
              <a:rPr lang="en-US" dirty="0"/>
              <a:t>. The election inspectors shall issue a new certificate envelope to the voter. </a:t>
            </a:r>
            <a:endParaRPr lang="en-US" dirty="0" smtClean="0"/>
          </a:p>
          <a:p>
            <a:r>
              <a:rPr lang="en-US" dirty="0" smtClean="0"/>
              <a:t>ii</a:t>
            </a:r>
            <a:r>
              <a:rPr lang="en-US" dirty="0"/>
              <a:t>. The voter must open the original certificate envelope, verify their ballot, and seal the ballot in the new certificate envelope. </a:t>
            </a:r>
            <a:endParaRPr lang="en-US" dirty="0" smtClean="0"/>
          </a:p>
          <a:p>
            <a:r>
              <a:rPr lang="en-US" dirty="0" smtClean="0"/>
              <a:t>iii</a:t>
            </a:r>
            <a:r>
              <a:rPr lang="en-US" dirty="0"/>
              <a:t>. The voter may NOT remove the ballot from the voting area. </a:t>
            </a:r>
            <a:endParaRPr lang="en-US" dirty="0" smtClean="0"/>
          </a:p>
          <a:p>
            <a:r>
              <a:rPr lang="en-US" dirty="0" smtClean="0"/>
              <a:t>iv</a:t>
            </a:r>
            <a:r>
              <a:rPr lang="en-US" dirty="0"/>
              <a:t>. The original witness must be present. </a:t>
            </a:r>
            <a:endParaRPr lang="en-US" dirty="0" smtClean="0"/>
          </a:p>
          <a:p>
            <a:r>
              <a:rPr lang="en-US" dirty="0" smtClean="0"/>
              <a:t>v</a:t>
            </a:r>
            <a:r>
              <a:rPr lang="en-US" dirty="0"/>
              <a:t>. The elector and witness sign the certificate envelope and the witness provides his or her address. </a:t>
            </a:r>
            <a:endParaRPr lang="en-US" dirty="0" smtClean="0"/>
          </a:p>
          <a:p>
            <a:r>
              <a:rPr lang="en-US" dirty="0" smtClean="0"/>
              <a:t>vi</a:t>
            </a:r>
            <a:r>
              <a:rPr lang="en-US" dirty="0"/>
              <a:t>. The election inspectors may NOT serve as the witness (the original witness must be present). </a:t>
            </a:r>
            <a:endParaRPr lang="en-US" dirty="0" smtClean="0"/>
          </a:p>
          <a:p>
            <a:r>
              <a:rPr lang="en-US" dirty="0" smtClean="0"/>
              <a:t>vii</a:t>
            </a:r>
            <a:r>
              <a:rPr lang="en-US" dirty="0"/>
              <a:t>. The original certificate envelope is then destroyed. </a:t>
            </a:r>
            <a:endParaRPr lang="en-US" dirty="0" smtClean="0"/>
          </a:p>
          <a:p>
            <a:r>
              <a:rPr lang="en-US" dirty="0" smtClean="0"/>
              <a:t>viii</a:t>
            </a:r>
            <a:r>
              <a:rPr lang="en-US" dirty="0"/>
              <a:t>. The election inspector should document that a correction was made, </a:t>
            </a:r>
            <a:r>
              <a:rPr lang="en-US" dirty="0" smtClean="0"/>
              <a:t>update absentee ballot log</a:t>
            </a:r>
            <a:endParaRPr lang="en-US" dirty="0"/>
          </a:p>
        </p:txBody>
      </p:sp>
    </p:spTree>
    <p:extLst>
      <p:ext uri="{BB962C8B-B14F-4D97-AF65-F5344CB8AC3E}">
        <p14:creationId xmlns:p14="http://schemas.microsoft.com/office/powerpoint/2010/main" val="3916573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Absentee voters at the polling place</a:t>
            </a:r>
            <a:endParaRPr lang="en-US" dirty="0"/>
          </a:p>
        </p:txBody>
      </p:sp>
      <p:sp>
        <p:nvSpPr>
          <p:cNvPr id="3" name="Content Placeholder 2"/>
          <p:cNvSpPr>
            <a:spLocks noGrp="1"/>
          </p:cNvSpPr>
          <p:nvPr>
            <p:ph idx="1"/>
          </p:nvPr>
        </p:nvSpPr>
        <p:spPr/>
        <p:txBody>
          <a:bodyPr>
            <a:normAutofit lnSpcReduction="10000"/>
          </a:bodyPr>
          <a:lstStyle/>
          <a:p>
            <a:r>
              <a:rPr lang="en-US" dirty="0"/>
              <a:t>If the absentee ballot has not been returned, the election inspectors ask the voter “Did you mail or personally deliver your absentee ballot to the clerk’s office</a:t>
            </a:r>
            <a:r>
              <a:rPr lang="en-US" dirty="0" smtClean="0"/>
              <a:t>?”</a:t>
            </a:r>
          </a:p>
          <a:p>
            <a:r>
              <a:rPr lang="en-US" dirty="0" smtClean="0"/>
              <a:t> </a:t>
            </a:r>
            <a:r>
              <a:rPr lang="en-US" dirty="0" err="1"/>
              <a:t>i</a:t>
            </a:r>
            <a:r>
              <a:rPr lang="en-US" dirty="0"/>
              <a:t>. If “yes,” the voter cannot vote at the polling place. </a:t>
            </a:r>
            <a:endParaRPr lang="en-US" dirty="0" smtClean="0"/>
          </a:p>
          <a:p>
            <a:r>
              <a:rPr lang="en-US" dirty="0" smtClean="0"/>
              <a:t>ii</a:t>
            </a:r>
            <a:r>
              <a:rPr lang="en-US" dirty="0"/>
              <a:t>. If “no,” the voter is issued a ballot if otherwise qualified</a:t>
            </a:r>
            <a:r>
              <a:rPr lang="en-US" dirty="0" smtClean="0"/>
              <a:t>.</a:t>
            </a:r>
          </a:p>
          <a:p>
            <a:r>
              <a:rPr lang="en-US" dirty="0"/>
              <a:t>. If an absentee ballot is later received for that voter, the elector’s absentee ballot would be processed as a rejected absentee ballot and the clerk contacted immediately</a:t>
            </a:r>
          </a:p>
        </p:txBody>
      </p:sp>
    </p:spTree>
    <p:extLst>
      <p:ext uri="{BB962C8B-B14F-4D97-AF65-F5344CB8AC3E}">
        <p14:creationId xmlns:p14="http://schemas.microsoft.com/office/powerpoint/2010/main" val="511837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Absentee voting quiz</a:t>
            </a:r>
            <a:endParaRPr lang="en-US" dirty="0"/>
          </a:p>
        </p:txBody>
      </p:sp>
      <p:sp>
        <p:nvSpPr>
          <p:cNvPr id="3" name="Content Placeholder 2"/>
          <p:cNvSpPr>
            <a:spLocks noGrp="1"/>
          </p:cNvSpPr>
          <p:nvPr>
            <p:ph idx="1"/>
          </p:nvPr>
        </p:nvSpPr>
        <p:spPr/>
        <p:txBody>
          <a:bodyPr>
            <a:normAutofit fontScale="62500" lnSpcReduction="20000"/>
          </a:bodyPr>
          <a:lstStyle/>
          <a:p>
            <a:pPr marL="114300" indent="0">
              <a:buNone/>
            </a:pPr>
            <a:r>
              <a:rPr lang="en-US" i="1" dirty="0" smtClean="0"/>
              <a:t>Rather </a:t>
            </a:r>
            <a:r>
              <a:rPr lang="en-US" i="1" dirty="0"/>
              <a:t>than returning a ballot to the clerk’s office, can an absentee elector deliver the ballot to the polling place?</a:t>
            </a:r>
            <a:endParaRPr lang="en-US" dirty="0"/>
          </a:p>
          <a:p>
            <a:r>
              <a:rPr lang="en-US" dirty="0"/>
              <a:t>Yes. If the absentee elector returns the ballot to the polling place, the election inspectors must indicate that the absentee ballot was hand-delivered on the Inspectors’ Statement (EL-104) and Absentee Ballot Log (EL-124</a:t>
            </a:r>
            <a:r>
              <a:rPr lang="en-US" dirty="0" smtClean="0"/>
              <a:t>).</a:t>
            </a:r>
          </a:p>
          <a:p>
            <a:pPr marL="114300" indent="0">
              <a:buNone/>
            </a:pPr>
            <a:endParaRPr lang="en-US" i="1" dirty="0" smtClean="0"/>
          </a:p>
          <a:p>
            <a:pPr marL="114300" indent="0">
              <a:buNone/>
            </a:pPr>
            <a:r>
              <a:rPr lang="en-US" i="1" dirty="0" smtClean="0"/>
              <a:t>Can </a:t>
            </a:r>
            <a:r>
              <a:rPr lang="en-US" i="1" dirty="0"/>
              <a:t>a person other than the voter return a voted absentee ballot on behalf of the voter? </a:t>
            </a:r>
            <a:endParaRPr lang="en-US" dirty="0"/>
          </a:p>
          <a:p>
            <a:r>
              <a:rPr lang="en-US" dirty="0"/>
              <a:t>Yes. A ballot hand-delivered to the clerk’s office or polling place is considered returned by mail. </a:t>
            </a:r>
          </a:p>
          <a:p>
            <a:pPr marL="114300" indent="0">
              <a:buNone/>
            </a:pPr>
            <a:endParaRPr lang="en-US" i="1" dirty="0" smtClean="0"/>
          </a:p>
          <a:p>
            <a:pPr marL="114300" indent="0">
              <a:buNone/>
            </a:pPr>
            <a:r>
              <a:rPr lang="en-US" i="1" dirty="0" smtClean="0"/>
              <a:t>Can </a:t>
            </a:r>
            <a:r>
              <a:rPr lang="en-US" i="1" dirty="0"/>
              <a:t>a witness other than the person who was present when the ballot was voted come to the clerk’s office or to the polling place and sign as witness on the absentee ballot envelope?</a:t>
            </a:r>
            <a:endParaRPr lang="en-US" dirty="0"/>
          </a:p>
          <a:p>
            <a:r>
              <a:rPr lang="en-US" dirty="0"/>
              <a:t>No, the original witness who was present when the ballot was voted must sign the absentee ballot envelope. If a witness did not list their address on the certificate envelope, the clerk may use sources available to them to determine the address of the witness, and if certain, list that address on the certificate envelope.</a:t>
            </a:r>
          </a:p>
          <a:p>
            <a:pPr marL="11430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47832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Ballots</a:t>
            </a:r>
            <a:endParaRPr lang="en-US" dirty="0"/>
          </a:p>
        </p:txBody>
      </p:sp>
      <p:sp>
        <p:nvSpPr>
          <p:cNvPr id="3" name="Content Placeholder 2"/>
          <p:cNvSpPr>
            <a:spLocks noGrp="1"/>
          </p:cNvSpPr>
          <p:nvPr>
            <p:ph idx="1"/>
          </p:nvPr>
        </p:nvSpPr>
        <p:spPr/>
        <p:txBody>
          <a:bodyPr>
            <a:normAutofit/>
          </a:bodyPr>
          <a:lstStyle/>
          <a:p>
            <a:r>
              <a:rPr lang="en-US" dirty="0"/>
              <a:t>A provisional ballot is a ballot that is marked by a voter but is not counted at the time it is cast.  It is issued to a voter who is unable to provide the poll workers with documentation as required by Wisconsin and federal law.</a:t>
            </a:r>
          </a:p>
          <a:p>
            <a:endParaRPr lang="en-US" dirty="0"/>
          </a:p>
          <a:p>
            <a:pPr marL="114300" indent="0">
              <a:buNone/>
            </a:pPr>
            <a:endParaRPr lang="en-US" dirty="0"/>
          </a:p>
        </p:txBody>
      </p:sp>
    </p:spTree>
    <p:extLst>
      <p:ext uri="{BB962C8B-B14F-4D97-AF65-F5344CB8AC3E}">
        <p14:creationId xmlns:p14="http://schemas.microsoft.com/office/powerpoint/2010/main" val="3323705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Changes to Residency Requirements</a:t>
            </a:r>
          </a:p>
          <a:p>
            <a:r>
              <a:rPr lang="en-US" dirty="0" smtClean="0"/>
              <a:t>Changes to Student ID requirements</a:t>
            </a:r>
          </a:p>
          <a:p>
            <a:r>
              <a:rPr lang="en-US" dirty="0" smtClean="0"/>
              <a:t>Face coverings in polling places</a:t>
            </a:r>
          </a:p>
          <a:p>
            <a:r>
              <a:rPr lang="en-US" dirty="0" smtClean="0"/>
              <a:t>Absentee deadlines</a:t>
            </a:r>
          </a:p>
          <a:p>
            <a:endParaRPr lang="en-US" dirty="0"/>
          </a:p>
          <a:p>
            <a:endParaRPr lang="en-US" dirty="0" smtClean="0"/>
          </a:p>
          <a:p>
            <a:r>
              <a:rPr lang="en-US" dirty="0" smtClean="0"/>
              <a:t>*Please note that these are current as of 9/29/2020. Election laws and guidance can and do frequently change. Please check for any important revisions.</a:t>
            </a:r>
            <a:endParaRPr lang="en-US" dirty="0"/>
          </a:p>
        </p:txBody>
      </p:sp>
    </p:spTree>
    <p:extLst>
      <p:ext uri="{BB962C8B-B14F-4D97-AF65-F5344CB8AC3E}">
        <p14:creationId xmlns:p14="http://schemas.microsoft.com/office/powerpoint/2010/main" val="278477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Ballots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Electors </a:t>
            </a:r>
            <a:r>
              <a:rPr lang="en-US" dirty="0"/>
              <a:t>who voted provisional ballots </a:t>
            </a:r>
            <a:r>
              <a:rPr lang="en-US" u="sng" dirty="0"/>
              <a:t>have until </a:t>
            </a:r>
            <a:r>
              <a:rPr lang="en-US" u="sng" dirty="0" smtClean="0"/>
              <a:t>8:00 </a:t>
            </a:r>
            <a:r>
              <a:rPr lang="en-US" u="sng" dirty="0"/>
              <a:t>p.m</a:t>
            </a:r>
            <a:r>
              <a:rPr lang="en-US" dirty="0"/>
              <a:t>. </a:t>
            </a:r>
            <a:r>
              <a:rPr lang="en-US" dirty="0" smtClean="0"/>
              <a:t>when polls close to </a:t>
            </a:r>
            <a:r>
              <a:rPr lang="en-US" dirty="0"/>
              <a:t>submit missing documentation in order for their ballot to be processed and </a:t>
            </a:r>
            <a:r>
              <a:rPr lang="en-US" dirty="0" smtClean="0"/>
              <a:t>counted on </a:t>
            </a:r>
            <a:r>
              <a:rPr lang="en-US" u="sng" dirty="0" smtClean="0"/>
              <a:t>Election Day</a:t>
            </a:r>
            <a:r>
              <a:rPr lang="en-US" dirty="0" smtClean="0"/>
              <a:t>. </a:t>
            </a:r>
          </a:p>
          <a:p>
            <a:pPr marL="114300" indent="0">
              <a:buNone/>
            </a:pPr>
            <a:endParaRPr lang="en-US" dirty="0" smtClean="0"/>
          </a:p>
          <a:p>
            <a:r>
              <a:rPr lang="en-US" dirty="0"/>
              <a:t>The Photo I.D. law provides that a person offering to vote on election day who cannot show acceptable ID may vote provisionally.  </a:t>
            </a:r>
          </a:p>
          <a:p>
            <a:pPr marL="114300" indent="0">
              <a:buNone/>
            </a:pPr>
            <a:endParaRPr lang="en-US" dirty="0"/>
          </a:p>
          <a:p>
            <a:r>
              <a:rPr lang="en-US" dirty="0"/>
              <a:t>The municipal clerk shall promptly notify the appropriate boards of canvassers that the clerk has provisional ballots that may be counted if the voter provides the required proof of residence, Wisconsin driver license or state identification card number </a:t>
            </a:r>
            <a:r>
              <a:rPr lang="en-US" u="sng" dirty="0"/>
              <a:t>by 4:00 p.m. on the Friday following the election. </a:t>
            </a:r>
            <a:endParaRPr lang="en-US" u="sng" dirty="0" smtClean="0"/>
          </a:p>
          <a:p>
            <a:endParaRPr lang="en-US" dirty="0"/>
          </a:p>
          <a:p>
            <a:endParaRPr lang="en-US" dirty="0" smtClean="0"/>
          </a:p>
          <a:p>
            <a:endParaRPr lang="en-US" dirty="0"/>
          </a:p>
        </p:txBody>
      </p:sp>
    </p:spTree>
    <p:extLst>
      <p:ext uri="{BB962C8B-B14F-4D97-AF65-F5344CB8AC3E}">
        <p14:creationId xmlns:p14="http://schemas.microsoft.com/office/powerpoint/2010/main" val="2302945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19" y="533400"/>
            <a:ext cx="8260672" cy="1039427"/>
          </a:xfrm>
        </p:spPr>
        <p:txBody>
          <a:bodyPr>
            <a:noAutofit/>
          </a:bodyPr>
          <a:lstStyle/>
          <a:p>
            <a:r>
              <a:rPr lang="en-US" sz="2400" dirty="0"/>
              <a:t>There are </a:t>
            </a:r>
            <a:r>
              <a:rPr lang="en-US" sz="2400" dirty="0" smtClean="0"/>
              <a:t>two </a:t>
            </a:r>
            <a:r>
              <a:rPr lang="en-US" sz="2400" dirty="0"/>
              <a:t>circumstances in which a voter is entitled to receive a provisional ballot:</a:t>
            </a:r>
            <a:br>
              <a:rPr lang="en-US" sz="2400" dirty="0"/>
            </a:br>
            <a:endParaRPr lang="en-US" sz="2400" dirty="0"/>
          </a:p>
        </p:txBody>
      </p:sp>
      <p:sp>
        <p:nvSpPr>
          <p:cNvPr id="3" name="Content Placeholder 2"/>
          <p:cNvSpPr>
            <a:spLocks noGrp="1"/>
          </p:cNvSpPr>
          <p:nvPr>
            <p:ph idx="1"/>
          </p:nvPr>
        </p:nvSpPr>
        <p:spPr/>
        <p:txBody>
          <a:bodyPr>
            <a:normAutofit/>
          </a:bodyPr>
          <a:lstStyle/>
          <a:p>
            <a:r>
              <a:rPr lang="en-US" dirty="0" smtClean="0"/>
              <a:t>1</a:t>
            </a:r>
            <a:r>
              <a:rPr lang="en-US" dirty="0"/>
              <a:t>. </a:t>
            </a:r>
            <a:r>
              <a:rPr lang="en-US" u="sng" dirty="0"/>
              <a:t>A qualified elector </a:t>
            </a:r>
            <a:r>
              <a:rPr lang="en-US" dirty="0"/>
              <a:t>who has been issued a current and valid Wisconsin driver license or identification card number registers to vote at a polling place on election day, but is unable or unwilling to list the number on the </a:t>
            </a:r>
            <a:r>
              <a:rPr lang="en-US" dirty="0" smtClean="0"/>
              <a:t>registration</a:t>
            </a:r>
            <a:endParaRPr lang="en-US" dirty="0"/>
          </a:p>
          <a:p>
            <a:r>
              <a:rPr lang="en-US" dirty="0"/>
              <a:t>2</a:t>
            </a:r>
            <a:r>
              <a:rPr lang="en-US" dirty="0" smtClean="0"/>
              <a:t>. </a:t>
            </a:r>
            <a:r>
              <a:rPr lang="en-US" dirty="0"/>
              <a:t>A registered voter is unable or unwilling to provide proof of identification.</a:t>
            </a:r>
          </a:p>
          <a:p>
            <a:endParaRPr lang="en-US" dirty="0"/>
          </a:p>
        </p:txBody>
      </p:sp>
    </p:spTree>
    <p:extLst>
      <p:ext uri="{BB962C8B-B14F-4D97-AF65-F5344CB8AC3E}">
        <p14:creationId xmlns:p14="http://schemas.microsoft.com/office/powerpoint/2010/main" val="1211479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Ballots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Provisional ballots are NOT given when a voter is at the wrong polling place.  If a voter appears at the wrong polling place, he or she will be directed to the proper location.</a:t>
            </a:r>
          </a:p>
          <a:p>
            <a:endParaRPr lang="en-US" dirty="0"/>
          </a:p>
          <a:p>
            <a:r>
              <a:rPr lang="en-US" dirty="0"/>
              <a:t>Provisional ballots are also NOT given when a person is attempting to register in-person at the polling place and does not provide the required proof of residence.</a:t>
            </a:r>
          </a:p>
          <a:p>
            <a:endParaRPr lang="en-US" dirty="0"/>
          </a:p>
          <a:p>
            <a:r>
              <a:rPr lang="en-US" dirty="0"/>
              <a:t>A provisional ballot will not be counted unless the voter provides the required information to the poll workers by 8:00 p.m. on Election Day or the municipal clerk by 4:00 p.m. of the Friday following the election.</a:t>
            </a:r>
          </a:p>
        </p:txBody>
      </p:sp>
    </p:spTree>
    <p:extLst>
      <p:ext uri="{BB962C8B-B14F-4D97-AF65-F5344CB8AC3E}">
        <p14:creationId xmlns:p14="http://schemas.microsoft.com/office/powerpoint/2010/main" val="3950985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ballots</a:t>
            </a:r>
            <a:endParaRPr lang="en-US" dirty="0"/>
          </a:p>
        </p:txBody>
      </p:sp>
      <p:pic>
        <p:nvPicPr>
          <p:cNvPr id="5" name="VNs_U5qJai4"/>
          <p:cNvPicPr>
            <a:picLocks noGrp="1" noRot="1" noChangeAspect="1"/>
          </p:cNvPicPr>
          <p:nvPr>
            <p:ph idx="1"/>
            <a:videoFile r:link="rId1"/>
          </p:nvPr>
        </p:nvPicPr>
        <p:blipFill>
          <a:blip r:embed="rId4"/>
          <a:stretch>
            <a:fillRect/>
          </a:stretch>
        </p:blipFill>
        <p:spPr>
          <a:xfrm>
            <a:off x="2286000" y="2652713"/>
            <a:ext cx="4572000" cy="2571750"/>
          </a:xfrm>
          <a:prstGeom prst="rect">
            <a:avLst/>
          </a:prstGeom>
        </p:spPr>
      </p:pic>
    </p:spTree>
    <p:extLst>
      <p:ext uri="{BB962C8B-B14F-4D97-AF65-F5344CB8AC3E}">
        <p14:creationId xmlns:p14="http://schemas.microsoft.com/office/powerpoint/2010/main" val="1402597367"/>
      </p:ext>
    </p:extLst>
  </p:cSld>
  <p:clrMapOvr>
    <a:masterClrMapping/>
  </p:clrMapOvr>
  <mc:AlternateContent xmlns:mc="http://schemas.openxmlformats.org/markup-compatibility/2006" xmlns:p14="http://schemas.microsoft.com/office/powerpoint/2010/main">
    <mc:Choice Requires="p14">
      <p:transition spd="slow" p14:dur="2000" advTm="308891"/>
    </mc:Choice>
    <mc:Fallback xmlns="">
      <p:transition spd="slow" advTm="308891"/>
    </mc:Fallback>
  </mc:AlternateContent>
  <p:timing>
    <p:tnLst>
      <p:par>
        <p:cTn id="1" dur="indefinite" restart="never" nodeType="tmRoot"/>
      </p:par>
    </p:tnLst>
  </p:timing>
  <p:extLst mod="1">
    <p:ext uri="{E180D4A7-C9FB-4DFB-919C-405C955672EB}">
      <p14:showEvtLst xmlns:p14="http://schemas.microsoft.com/office/powerpoint/2010/main">
        <p14:playEvt time="2814" objId="4"/>
        <p14:pauseEvt time="307058" objId="4"/>
        <p14:stopEvt time="308891" objId="4"/>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ballot Quiz</a:t>
            </a:r>
            <a:endParaRPr lang="en-US" dirty="0"/>
          </a:p>
        </p:txBody>
      </p:sp>
      <p:sp>
        <p:nvSpPr>
          <p:cNvPr id="3" name="Content Placeholder 2"/>
          <p:cNvSpPr>
            <a:spLocks noGrp="1"/>
          </p:cNvSpPr>
          <p:nvPr>
            <p:ph idx="1"/>
          </p:nvPr>
        </p:nvSpPr>
        <p:spPr/>
        <p:txBody>
          <a:bodyPr>
            <a:normAutofit fontScale="70000" lnSpcReduction="20000"/>
          </a:bodyPr>
          <a:lstStyle/>
          <a:p>
            <a:pPr marL="114300" lvl="0" indent="0">
              <a:buNone/>
            </a:pPr>
            <a:r>
              <a:rPr lang="en-US" i="1" dirty="0"/>
              <a:t>Can a voter who is in the wrong polling place cast a provisional ballot?</a:t>
            </a:r>
            <a:endParaRPr lang="en-US" dirty="0"/>
          </a:p>
          <a:p>
            <a:r>
              <a:rPr lang="en-US" dirty="0"/>
              <a:t>No, a voter in the wrong polling place may not cast a provisional ballot.</a:t>
            </a:r>
          </a:p>
          <a:p>
            <a:pPr marL="114300" lvl="0" indent="0">
              <a:buNone/>
            </a:pPr>
            <a:endParaRPr lang="en-US" i="1" dirty="0" smtClean="0"/>
          </a:p>
          <a:p>
            <a:pPr marL="114300" lvl="0" indent="0">
              <a:buNone/>
            </a:pPr>
            <a:r>
              <a:rPr lang="en-US" i="1" dirty="0" smtClean="0"/>
              <a:t>Can </a:t>
            </a:r>
            <a:r>
              <a:rPr lang="en-US" i="1" dirty="0"/>
              <a:t>a voter who does not have proof of residence vote a provisional ballot?</a:t>
            </a:r>
            <a:endParaRPr lang="en-US" dirty="0"/>
          </a:p>
          <a:p>
            <a:r>
              <a:rPr lang="en-US" dirty="0"/>
              <a:t>No, a voter without acceptable proof of residence may not vote a provisional ballot. </a:t>
            </a:r>
          </a:p>
          <a:p>
            <a:pPr marL="114300" lvl="0" indent="0">
              <a:buNone/>
            </a:pPr>
            <a:endParaRPr lang="en-US" i="1" dirty="0" smtClean="0"/>
          </a:p>
          <a:p>
            <a:pPr marL="114300" lvl="0" indent="0">
              <a:buNone/>
            </a:pPr>
            <a:r>
              <a:rPr lang="en-US" i="1" dirty="0" smtClean="0"/>
              <a:t>Can </a:t>
            </a:r>
            <a:r>
              <a:rPr lang="en-US" i="1" dirty="0"/>
              <a:t>election inspectors ask the voter to return with the needed documents on Election Day instead of issuing a provisional ballot?  </a:t>
            </a:r>
            <a:endParaRPr lang="en-US" dirty="0"/>
          </a:p>
          <a:p>
            <a:r>
              <a:rPr lang="en-US" dirty="0"/>
              <a:t>They can suggest it, but a voter who casts a provisional ballot must be informed they have until 4:00 p.m. the Friday after the election to provide the municipal clerks with the necessary documentation.  </a:t>
            </a:r>
          </a:p>
          <a:p>
            <a:pPr marL="114300" lvl="0" indent="0">
              <a:buNone/>
            </a:pPr>
            <a:endParaRPr lang="en-US" i="1" dirty="0" smtClean="0"/>
          </a:p>
          <a:p>
            <a:pPr marL="114300" lvl="0" indent="0">
              <a:buNone/>
            </a:pPr>
            <a:r>
              <a:rPr lang="en-US" i="1" dirty="0" smtClean="0"/>
              <a:t>Does </a:t>
            </a:r>
            <a:r>
              <a:rPr lang="en-US" i="1" dirty="0"/>
              <a:t>a voter who casts a provisional ballot sign the poll list?</a:t>
            </a:r>
            <a:endParaRPr lang="en-US" dirty="0"/>
          </a:p>
          <a:p>
            <a:r>
              <a:rPr lang="en-US" dirty="0"/>
              <a:t>No, unless the voter returns to the polling place by 8:00 p.m. on Election Night with the required documentation.  </a:t>
            </a:r>
          </a:p>
        </p:txBody>
      </p:sp>
    </p:spTree>
    <p:extLst>
      <p:ext uri="{BB962C8B-B14F-4D97-AF65-F5344CB8AC3E}">
        <p14:creationId xmlns:p14="http://schemas.microsoft.com/office/powerpoint/2010/main" val="263212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observers</a:t>
            </a:r>
            <a:endParaRPr lang="en-US" dirty="0"/>
          </a:p>
        </p:txBody>
      </p:sp>
      <p:sp>
        <p:nvSpPr>
          <p:cNvPr id="3" name="Content Placeholder 2"/>
          <p:cNvSpPr>
            <a:spLocks noGrp="1"/>
          </p:cNvSpPr>
          <p:nvPr>
            <p:ph idx="1"/>
          </p:nvPr>
        </p:nvSpPr>
        <p:spPr/>
        <p:txBody>
          <a:bodyPr/>
          <a:lstStyle/>
          <a:p>
            <a:r>
              <a:rPr lang="en-US" dirty="0" smtClean="0"/>
              <a:t>Anyone other than a ballot candidate has the right to be present and observe the election</a:t>
            </a:r>
          </a:p>
          <a:p>
            <a:r>
              <a:rPr lang="en-US" dirty="0" smtClean="0"/>
              <a:t>No one is allowed to be disruptive of the voting process</a:t>
            </a:r>
          </a:p>
          <a:p>
            <a:r>
              <a:rPr lang="en-US" dirty="0" smtClean="0"/>
              <a:t>Observers must check in and wear an observer badge</a:t>
            </a:r>
            <a:endParaRPr lang="en-US" dirty="0"/>
          </a:p>
        </p:txBody>
      </p:sp>
    </p:spTree>
    <p:extLst>
      <p:ext uri="{BB962C8B-B14F-4D97-AF65-F5344CB8AC3E}">
        <p14:creationId xmlns:p14="http://schemas.microsoft.com/office/powerpoint/2010/main" val="3601109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phones/photography</a:t>
            </a:r>
            <a:endParaRPr lang="en-US" dirty="0"/>
          </a:p>
        </p:txBody>
      </p:sp>
      <p:sp>
        <p:nvSpPr>
          <p:cNvPr id="3" name="Content Placeholder 2"/>
          <p:cNvSpPr>
            <a:spLocks noGrp="1"/>
          </p:cNvSpPr>
          <p:nvPr>
            <p:ph idx="1"/>
          </p:nvPr>
        </p:nvSpPr>
        <p:spPr/>
        <p:txBody>
          <a:bodyPr/>
          <a:lstStyle/>
          <a:p>
            <a:r>
              <a:rPr lang="en-US" dirty="0" smtClean="0"/>
              <a:t>Voters can silently use cell phones and may take photos/videos of themselves</a:t>
            </a:r>
          </a:p>
          <a:p>
            <a:r>
              <a:rPr lang="en-US" dirty="0" smtClean="0"/>
              <a:t>Cannot take photos/videos of other voters</a:t>
            </a:r>
          </a:p>
          <a:p>
            <a:r>
              <a:rPr lang="en-US" dirty="0" smtClean="0"/>
              <a:t>Sharing an image of marked ballot may violate election fraud statutes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570" y="4114800"/>
            <a:ext cx="2905125" cy="1571625"/>
          </a:xfrm>
          <a:prstGeom prst="rect">
            <a:avLst/>
          </a:prstGeom>
        </p:spPr>
      </p:pic>
    </p:spTree>
    <p:extLst>
      <p:ext uri="{BB962C8B-B14F-4D97-AF65-F5344CB8AC3E}">
        <p14:creationId xmlns:p14="http://schemas.microsoft.com/office/powerpoint/2010/main" val="3948642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a:t>
            </a:r>
            <a:endParaRPr lang="en-US" dirty="0"/>
          </a:p>
        </p:txBody>
      </p:sp>
      <p:sp>
        <p:nvSpPr>
          <p:cNvPr id="3" name="Content Placeholder 2"/>
          <p:cNvSpPr>
            <a:spLocks noGrp="1"/>
          </p:cNvSpPr>
          <p:nvPr>
            <p:ph idx="1"/>
          </p:nvPr>
        </p:nvSpPr>
        <p:spPr/>
        <p:txBody>
          <a:bodyPr/>
          <a:lstStyle/>
          <a:p>
            <a:r>
              <a:rPr lang="en-US" dirty="0" smtClean="0"/>
              <a:t>Media observers can use photography as long as it is not disruptive or record how an elector has voted</a:t>
            </a:r>
          </a:p>
          <a:p>
            <a:r>
              <a:rPr lang="en-US" dirty="0" smtClean="0"/>
              <a:t>Contact with electors in the voting area should be limited (such as when voters are waiting in line)</a:t>
            </a:r>
          </a:p>
          <a:p>
            <a:r>
              <a:rPr lang="en-US" dirty="0" smtClean="0"/>
              <a:t>Interviews should be held outside of the voting area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038600"/>
            <a:ext cx="3352800" cy="2479274"/>
          </a:xfrm>
          <a:prstGeom prst="rect">
            <a:avLst/>
          </a:prstGeom>
        </p:spPr>
      </p:pic>
    </p:spTree>
    <p:extLst>
      <p:ext uri="{BB962C8B-B14F-4D97-AF65-F5344CB8AC3E}">
        <p14:creationId xmlns:p14="http://schemas.microsoft.com/office/powerpoint/2010/main" val="4145426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safety</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895600" y="381000"/>
            <a:ext cx="3202132" cy="2130873"/>
          </a:xfrm>
          <a:prstGeom prst="rect">
            <a:avLst/>
          </a:prstGeom>
        </p:spPr>
      </p:pic>
    </p:spTree>
    <p:extLst>
      <p:ext uri="{BB962C8B-B14F-4D97-AF65-F5344CB8AC3E}">
        <p14:creationId xmlns:p14="http://schemas.microsoft.com/office/powerpoint/2010/main" val="1965909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Preventative Actions polling workers can Take:</a:t>
            </a:r>
            <a:endParaRPr lang="en-US" dirty="0"/>
          </a:p>
        </p:txBody>
      </p:sp>
      <p:sp>
        <p:nvSpPr>
          <p:cNvPr id="3" name="Content Placeholder 2"/>
          <p:cNvSpPr>
            <a:spLocks noGrp="1"/>
          </p:cNvSpPr>
          <p:nvPr>
            <p:ph idx="1"/>
          </p:nvPr>
        </p:nvSpPr>
        <p:spPr>
          <a:xfrm>
            <a:off x="457200" y="1752600"/>
            <a:ext cx="8229600" cy="4953000"/>
          </a:xfrm>
        </p:spPr>
        <p:txBody>
          <a:bodyPr>
            <a:normAutofit lnSpcReduction="10000"/>
          </a:bodyPr>
          <a:lstStyle/>
          <a:p>
            <a:r>
              <a:rPr lang="en-US" b="1" dirty="0" smtClean="0"/>
              <a:t>Stay </a:t>
            </a:r>
            <a:r>
              <a:rPr lang="en-US" b="1" dirty="0"/>
              <a:t>at home if you have fever, respiratory symptoms, or believe you are sick</a:t>
            </a:r>
            <a:r>
              <a:rPr lang="en-US" dirty="0"/>
              <a:t>.</a:t>
            </a:r>
          </a:p>
          <a:p>
            <a:r>
              <a:rPr lang="en-US" b="1" dirty="0"/>
              <a:t>Practice hand hygiene frequently</a:t>
            </a:r>
            <a:r>
              <a:rPr lang="en-US" dirty="0"/>
              <a:t>: wash hands often with soap and water for at least 20 seconds. If soap and water are not readily available, use an alcohol-based hand sanitizer that contains at least 60% alcohol.</a:t>
            </a:r>
          </a:p>
          <a:p>
            <a:r>
              <a:rPr lang="en-US" b="1" dirty="0"/>
              <a:t>Practice routine cleaning of frequently touched surfaces with household cleaning spray or wipe:</a:t>
            </a:r>
            <a:r>
              <a:rPr lang="en-US" dirty="0"/>
              <a:t> including tables, doorknobs, light switches, handles, desks, toilets, faucets, sinks, etc.</a:t>
            </a:r>
          </a:p>
          <a:p>
            <a:r>
              <a:rPr lang="en-US" b="1" dirty="0"/>
              <a:t>Disinfect surfaces that may be contaminated with germs after </a:t>
            </a:r>
            <a:r>
              <a:rPr lang="en-US" b="1" dirty="0" smtClean="0"/>
              <a:t>cleaning</a:t>
            </a:r>
            <a:r>
              <a:rPr lang="en-US" dirty="0"/>
              <a:t> </a:t>
            </a:r>
            <a:endParaRPr lang="en-US" dirty="0" smtClean="0"/>
          </a:p>
          <a:p>
            <a:endParaRPr lang="en-US" dirty="0"/>
          </a:p>
        </p:txBody>
      </p:sp>
    </p:spTree>
    <p:extLst>
      <p:ext uri="{BB962C8B-B14F-4D97-AF65-F5344CB8AC3E}">
        <p14:creationId xmlns:p14="http://schemas.microsoft.com/office/powerpoint/2010/main" val="1176520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place procedures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9491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Preventative Actions polling workers can Take:</a:t>
            </a:r>
          </a:p>
        </p:txBody>
      </p:sp>
      <p:sp>
        <p:nvSpPr>
          <p:cNvPr id="3" name="Content Placeholder 2"/>
          <p:cNvSpPr>
            <a:spLocks noGrp="1"/>
          </p:cNvSpPr>
          <p:nvPr>
            <p:ph idx="1"/>
          </p:nvPr>
        </p:nvSpPr>
        <p:spPr/>
        <p:txBody>
          <a:bodyPr>
            <a:normAutofit fontScale="92500" lnSpcReduction="10000"/>
          </a:bodyPr>
          <a:lstStyle/>
          <a:p>
            <a:r>
              <a:rPr lang="en-US" b="1" dirty="0"/>
              <a:t>Consider using stylus-pens for touchscreen machines that can be wiped after each use</a:t>
            </a:r>
          </a:p>
          <a:p>
            <a:r>
              <a:rPr lang="en-US" b="1" dirty="0"/>
              <a:t>Clean and disinfect voting-associated equipment (e.g., voting machines, laptops, tablets, keyboards) routinely.</a:t>
            </a:r>
            <a:r>
              <a:rPr lang="en-US" dirty="0"/>
              <a:t> Follow the manufacturer’s instructions for all cleaning and disinfection products.</a:t>
            </a:r>
          </a:p>
          <a:p>
            <a:pPr lvl="1"/>
            <a:r>
              <a:rPr lang="en-US" dirty="0"/>
              <a:t>Consult with the voting machine manufacturer for guidance on appropriate disinfection products for voting machines and associated electronics.</a:t>
            </a:r>
          </a:p>
          <a:p>
            <a:pPr lvl="1"/>
            <a:r>
              <a:rPr lang="en-US" dirty="0"/>
              <a:t>Consider use of </a:t>
            </a:r>
            <a:r>
              <a:rPr lang="en-US" dirty="0" err="1"/>
              <a:t>wipeable</a:t>
            </a:r>
            <a:r>
              <a:rPr lang="en-US" dirty="0"/>
              <a:t> covers for electronics.</a:t>
            </a:r>
          </a:p>
          <a:p>
            <a:pPr lvl="1"/>
            <a:r>
              <a:rPr lang="en-US" dirty="0"/>
              <a:t>If no manufacturer guidance is available, consider the use of alcohol-based wipes or spray containing at least 70% alcohol to clean voting machine buttons and touch screens. Dry surfaces thoroughly to avoid pooling of liquids.</a:t>
            </a:r>
          </a:p>
          <a:p>
            <a:endParaRPr lang="en-US" dirty="0"/>
          </a:p>
        </p:txBody>
      </p:sp>
    </p:spTree>
    <p:extLst>
      <p:ext uri="{BB962C8B-B14F-4D97-AF65-F5344CB8AC3E}">
        <p14:creationId xmlns:p14="http://schemas.microsoft.com/office/powerpoint/2010/main" val="2822196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Preventive action polling stations workers can take for themselves and the general public</a:t>
            </a:r>
            <a:br>
              <a:rPr lang="en-US" sz="2000" dirty="0"/>
            </a:br>
            <a:endParaRPr lang="en-US" sz="2000" dirty="0"/>
          </a:p>
        </p:txBody>
      </p:sp>
      <p:sp>
        <p:nvSpPr>
          <p:cNvPr id="3" name="Content Placeholder 2"/>
          <p:cNvSpPr>
            <a:spLocks noGrp="1"/>
          </p:cNvSpPr>
          <p:nvPr>
            <p:ph idx="1"/>
          </p:nvPr>
        </p:nvSpPr>
        <p:spPr>
          <a:xfrm>
            <a:off x="457200" y="1676400"/>
            <a:ext cx="8229600" cy="4830763"/>
          </a:xfrm>
        </p:spPr>
        <p:txBody>
          <a:bodyPr>
            <a:normAutofit fontScale="92500" lnSpcReduction="10000"/>
          </a:bodyPr>
          <a:lstStyle/>
          <a:p>
            <a:pPr marL="114300" indent="0">
              <a:buNone/>
            </a:pPr>
            <a:endParaRPr lang="en-US" sz="2900" dirty="0"/>
          </a:p>
          <a:p>
            <a:r>
              <a:rPr lang="en-US" sz="2900" b="1" dirty="0"/>
              <a:t>Ensure bathrooms at the polling station are supplied adequately with soap, water, and drying materials so visitors and staff can wash their hands</a:t>
            </a:r>
            <a:r>
              <a:rPr lang="en-US" sz="2900" dirty="0"/>
              <a:t>.</a:t>
            </a:r>
          </a:p>
          <a:p>
            <a:r>
              <a:rPr lang="en-US" sz="2900" b="1" dirty="0"/>
              <a:t>Provide an alcohol-based hand sanitizer with at least 60% alcohol</a:t>
            </a:r>
            <a:r>
              <a:rPr lang="en-US" sz="2900" dirty="0"/>
              <a:t> for use before and after using the voting machine or the final step in the voting process. Consider placing the alcohol-based hand sanitizer in visible, frequently used locations such as registration desks and exits.</a:t>
            </a:r>
          </a:p>
          <a:p>
            <a:endParaRPr lang="en-US" dirty="0"/>
          </a:p>
        </p:txBody>
      </p:sp>
    </p:spTree>
    <p:extLst>
      <p:ext uri="{BB962C8B-B14F-4D97-AF65-F5344CB8AC3E}">
        <p14:creationId xmlns:p14="http://schemas.microsoft.com/office/powerpoint/2010/main" val="1091224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Preventative Actions polling workers can Take:</a:t>
            </a:r>
          </a:p>
        </p:txBody>
      </p:sp>
      <p:sp>
        <p:nvSpPr>
          <p:cNvPr id="3" name="Content Placeholder 2"/>
          <p:cNvSpPr>
            <a:spLocks noGrp="1"/>
          </p:cNvSpPr>
          <p:nvPr>
            <p:ph idx="1"/>
          </p:nvPr>
        </p:nvSpPr>
        <p:spPr/>
        <p:txBody>
          <a:bodyPr>
            <a:normAutofit fontScale="55000" lnSpcReduction="20000"/>
          </a:bodyPr>
          <a:lstStyle/>
          <a:p>
            <a:r>
              <a:rPr lang="en-US" sz="2900" b="1" dirty="0"/>
              <a:t>Incorporate social distancing strategies, as feasible. </a:t>
            </a:r>
            <a:r>
              <a:rPr lang="en-US" sz="2900" dirty="0"/>
              <a:t>Social distancing strategies increase the space between individuals and decrease the frequency of contact among individuals to reduce the risk of spreading a disease. Keeping individuals at least 6 feet apart is ideal based on what is known about COVID-19. If this is not feasible, efforts should be made to keep individuals as far apart as is practical. Feasibility of strategies will depend on the space available in the polling station and the number of voters who arrive at one time</a:t>
            </a:r>
            <a:r>
              <a:rPr lang="en-US" sz="2900"/>
              <a:t>. </a:t>
            </a:r>
            <a:endParaRPr lang="en-US" sz="2900" smtClean="0"/>
          </a:p>
          <a:p>
            <a:r>
              <a:rPr lang="en-US" sz="2900" smtClean="0"/>
              <a:t>Polling </a:t>
            </a:r>
            <a:r>
              <a:rPr lang="en-US" sz="2900" dirty="0"/>
              <a:t>station workers can:</a:t>
            </a:r>
          </a:p>
          <a:p>
            <a:pPr lvl="1"/>
            <a:r>
              <a:rPr lang="en-US" sz="2900" dirty="0"/>
              <a:t>Increase distance between voting booths.</a:t>
            </a:r>
          </a:p>
          <a:p>
            <a:pPr lvl="1"/>
            <a:r>
              <a:rPr lang="en-US" sz="2900" dirty="0"/>
              <a:t>Limit nonessential visitors. For example, poll workers should be encouraged not to bring children, grandchildren, etc. with them as they work the polls.</a:t>
            </a:r>
          </a:p>
          <a:p>
            <a:pPr lvl="1"/>
            <a:r>
              <a:rPr lang="en-US" sz="2900" dirty="0"/>
              <a:t>Remind voters upon arrival to try to leave space between themselves and others. Encourage voters to stay 6 feet apart if feasible. Polling places may provide signs to help voters and workers remember this.</a:t>
            </a:r>
          </a:p>
          <a:p>
            <a:pPr lvl="1"/>
            <a:r>
              <a:rPr lang="en-US" sz="2900" dirty="0"/>
              <a:t>Discourage voters and workers from greeting others with physical contact (e.g., handshakes). Include this reminder on signs about social distancing.</a:t>
            </a:r>
          </a:p>
          <a:p>
            <a:endParaRPr lang="en-US" dirty="0"/>
          </a:p>
        </p:txBody>
      </p:sp>
    </p:spTree>
    <p:extLst>
      <p:ext uri="{BB962C8B-B14F-4D97-AF65-F5344CB8AC3E}">
        <p14:creationId xmlns:p14="http://schemas.microsoft.com/office/powerpoint/2010/main" val="263986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security concerns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2939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security</a:t>
            </a:r>
            <a:endParaRPr lang="en-US" dirty="0"/>
          </a:p>
        </p:txBody>
      </p:sp>
      <p:sp>
        <p:nvSpPr>
          <p:cNvPr id="3" name="Content Placeholder 2"/>
          <p:cNvSpPr>
            <a:spLocks noGrp="1"/>
          </p:cNvSpPr>
          <p:nvPr>
            <p:ph idx="1"/>
          </p:nvPr>
        </p:nvSpPr>
        <p:spPr/>
        <p:txBody>
          <a:bodyPr/>
          <a:lstStyle/>
          <a:p>
            <a:r>
              <a:rPr lang="en-US" dirty="0" smtClean="0"/>
              <a:t>It is more likely that there will be human error that effects election outcomes than there are outside threats</a:t>
            </a:r>
          </a:p>
          <a:p>
            <a:r>
              <a:rPr lang="en-US" dirty="0" smtClean="0"/>
              <a:t>Check machine totals and ballot boxes before the polls open</a:t>
            </a:r>
          </a:p>
          <a:p>
            <a:r>
              <a:rPr lang="en-US" dirty="0" smtClean="0"/>
              <a:t>Check voting booths and the machine throughout the day</a:t>
            </a:r>
          </a:p>
          <a:p>
            <a:r>
              <a:rPr lang="en-US" dirty="0" smtClean="0"/>
              <a:t>Be aware and remember your roles and responsibilities</a:t>
            </a:r>
          </a:p>
        </p:txBody>
      </p:sp>
    </p:spTree>
    <p:extLst>
      <p:ext uri="{BB962C8B-B14F-4D97-AF65-F5344CB8AC3E}">
        <p14:creationId xmlns:p14="http://schemas.microsoft.com/office/powerpoint/2010/main" val="384890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concerns</a:t>
            </a:r>
            <a:endParaRPr lang="en-US" dirty="0"/>
          </a:p>
        </p:txBody>
      </p:sp>
      <p:sp>
        <p:nvSpPr>
          <p:cNvPr id="3" name="Content Placeholder 2"/>
          <p:cNvSpPr>
            <a:spLocks noGrp="1"/>
          </p:cNvSpPr>
          <p:nvPr>
            <p:ph idx="1"/>
          </p:nvPr>
        </p:nvSpPr>
        <p:spPr/>
        <p:txBody>
          <a:bodyPr/>
          <a:lstStyle/>
          <a:p>
            <a:r>
              <a:rPr lang="en-US" dirty="0" smtClean="0"/>
              <a:t>Natural disasters and other emergencies (fire, weather, </a:t>
            </a:r>
            <a:r>
              <a:rPr lang="en-US" dirty="0" err="1" smtClean="0"/>
              <a:t>etc</a:t>
            </a:r>
            <a:r>
              <a:rPr lang="en-US" dirty="0" smtClean="0"/>
              <a:t>)</a:t>
            </a:r>
          </a:p>
          <a:p>
            <a:r>
              <a:rPr lang="en-US" dirty="0" smtClean="0"/>
              <a:t>Misinformation</a:t>
            </a:r>
          </a:p>
          <a:p>
            <a:r>
              <a:rPr lang="en-US" dirty="0" smtClean="0"/>
              <a:t>Distractions</a:t>
            </a:r>
          </a:p>
          <a:p>
            <a:r>
              <a:rPr lang="en-US" dirty="0" smtClean="0"/>
              <a:t>Manipulation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429000"/>
            <a:ext cx="2552700" cy="1790700"/>
          </a:xfrm>
          <a:prstGeom prst="rect">
            <a:avLst/>
          </a:prstGeom>
        </p:spPr>
      </p:pic>
    </p:spTree>
    <p:extLst>
      <p:ext uri="{BB962C8B-B14F-4D97-AF65-F5344CB8AC3E}">
        <p14:creationId xmlns:p14="http://schemas.microsoft.com/office/powerpoint/2010/main" val="4087140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Contingency plans</a:t>
            </a:r>
            <a:endParaRPr lang="en-US" dirty="0"/>
          </a:p>
        </p:txBody>
      </p:sp>
      <p:sp>
        <p:nvSpPr>
          <p:cNvPr id="3" name="Content Placeholder 2"/>
          <p:cNvSpPr>
            <a:spLocks noGrp="1"/>
          </p:cNvSpPr>
          <p:nvPr>
            <p:ph idx="1"/>
          </p:nvPr>
        </p:nvSpPr>
        <p:spPr/>
        <p:txBody>
          <a:bodyPr/>
          <a:lstStyle/>
          <a:p>
            <a:r>
              <a:rPr lang="en-US" dirty="0" smtClean="0"/>
              <a:t>Review the Contingency Plans</a:t>
            </a:r>
          </a:p>
          <a:p>
            <a:r>
              <a:rPr lang="en-US" dirty="0" smtClean="0"/>
              <a:t>Designate an inspector to be responsible for each important aspect of the election: cast ballots, machine, poll lists, blank ballots, that way in an emergency they know their role</a:t>
            </a:r>
            <a:endParaRPr lang="en-US" dirty="0"/>
          </a:p>
        </p:txBody>
      </p:sp>
    </p:spTree>
    <p:extLst>
      <p:ext uri="{BB962C8B-B14F-4D97-AF65-F5344CB8AC3E}">
        <p14:creationId xmlns:p14="http://schemas.microsoft.com/office/powerpoint/2010/main" val="3076308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Fire/Electrical outage/natural disaster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SAFETY FIRST!</a:t>
            </a:r>
          </a:p>
          <a:p>
            <a:r>
              <a:rPr lang="en-US" dirty="0" smtClean="0"/>
              <a:t>WHERE Are the cast ballots? Next, where are the blank ballots?</a:t>
            </a:r>
          </a:p>
          <a:p>
            <a:r>
              <a:rPr lang="en-US" dirty="0" smtClean="0"/>
              <a:t>Is moving to the parking lot an option?</a:t>
            </a:r>
            <a:r>
              <a:rPr lang="en-US" dirty="0"/>
              <a:t> </a:t>
            </a:r>
          </a:p>
          <a:p>
            <a:r>
              <a:rPr lang="en-US" dirty="0" smtClean="0"/>
              <a:t>Equipment </a:t>
            </a:r>
            <a:r>
              <a:rPr lang="en-US" dirty="0"/>
              <a:t>will be operable while on battery </a:t>
            </a:r>
            <a:r>
              <a:rPr lang="en-US" dirty="0" smtClean="0"/>
              <a:t>backup, a power supply will be needed after three hours.  </a:t>
            </a:r>
            <a:r>
              <a:rPr lang="en-US" i="1" dirty="0"/>
              <a:t>At no time will the ballot box or ballots be out of sight of the Election Inspectors</a:t>
            </a:r>
            <a:r>
              <a:rPr lang="en-US" i="1" dirty="0" smtClean="0"/>
              <a:t>.</a:t>
            </a:r>
            <a:endParaRPr lang="en-US" dirty="0"/>
          </a:p>
          <a:p>
            <a:r>
              <a:rPr lang="en-US" dirty="0"/>
              <a:t>If it is not possible to complete the voting process in the parking lot or appropriate building at the same location (example: municipal garage), then a change of venue will be required.  </a:t>
            </a:r>
          </a:p>
        </p:txBody>
      </p:sp>
    </p:spTree>
    <p:extLst>
      <p:ext uri="{BB962C8B-B14F-4D97-AF65-F5344CB8AC3E}">
        <p14:creationId xmlns:p14="http://schemas.microsoft.com/office/powerpoint/2010/main" val="11022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Compare poll lists throughout the day and at every shift change</a:t>
            </a:r>
          </a:p>
          <a:p>
            <a:r>
              <a:rPr lang="en-US" dirty="0" smtClean="0"/>
              <a:t>Fill out Inspectors Statements completely. When in doubt, put it on the Inspectors Statement!</a:t>
            </a:r>
          </a:p>
          <a:p>
            <a:r>
              <a:rPr lang="en-US" dirty="0" smtClean="0"/>
              <a:t>When counting ballots, call out each ballot individually.</a:t>
            </a:r>
          </a:p>
        </p:txBody>
      </p:sp>
    </p:spTree>
    <p:extLst>
      <p:ext uri="{BB962C8B-B14F-4D97-AF65-F5344CB8AC3E}">
        <p14:creationId xmlns:p14="http://schemas.microsoft.com/office/powerpoint/2010/main" val="1344667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night</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3200400" y="762000"/>
            <a:ext cx="2362200" cy="1933575"/>
          </a:xfrm>
          <a:prstGeom prst="rect">
            <a:avLst/>
          </a:prstGeom>
        </p:spPr>
      </p:pic>
    </p:spTree>
    <p:extLst>
      <p:ext uri="{BB962C8B-B14F-4D97-AF65-F5344CB8AC3E}">
        <p14:creationId xmlns:p14="http://schemas.microsoft.com/office/powerpoint/2010/main" val="1275821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Inspectors statement</a:t>
            </a:r>
            <a:endParaRPr lang="en-US" dirty="0"/>
          </a:p>
        </p:txBody>
      </p:sp>
      <p:sp>
        <p:nvSpPr>
          <p:cNvPr id="3" name="Content Placeholder 2"/>
          <p:cNvSpPr>
            <a:spLocks noGrp="1"/>
          </p:cNvSpPr>
          <p:nvPr>
            <p:ph idx="1"/>
          </p:nvPr>
        </p:nvSpPr>
        <p:spPr/>
        <p:txBody>
          <a:bodyPr>
            <a:normAutofit fontScale="92500"/>
          </a:bodyPr>
          <a:lstStyle/>
          <a:p>
            <a:pPr lvl="0"/>
            <a:r>
              <a:rPr lang="en-US" dirty="0"/>
              <a:t>Inspector Statement needs to be filled out completely.</a:t>
            </a:r>
          </a:p>
          <a:p>
            <a:r>
              <a:rPr lang="en-US" dirty="0"/>
              <a:t>Tamper-Evident Seal Number’s must be recorded and should be checked by the Chief Inspector pre-election and post-election.</a:t>
            </a:r>
          </a:p>
          <a:p>
            <a:r>
              <a:rPr lang="en-US" dirty="0"/>
              <a:t>Record ballot bag tamper evident seal #</a:t>
            </a:r>
          </a:p>
          <a:p>
            <a:r>
              <a:rPr lang="en-US" dirty="0"/>
              <a:t>Record Total number of voters.</a:t>
            </a:r>
          </a:p>
          <a:p>
            <a:r>
              <a:rPr lang="en-US" dirty="0"/>
              <a:t>Record Total number of EDRs.</a:t>
            </a:r>
          </a:p>
          <a:p>
            <a:r>
              <a:rPr lang="en-US" dirty="0"/>
              <a:t>Record Number of absentee voters.</a:t>
            </a:r>
          </a:p>
          <a:p>
            <a:r>
              <a:rPr lang="en-US" dirty="0"/>
              <a:t>Record number of provisional ballots.</a:t>
            </a:r>
          </a:p>
          <a:p>
            <a:r>
              <a:rPr lang="en-US" dirty="0"/>
              <a:t>Record number of ballots cast.</a:t>
            </a:r>
          </a:p>
          <a:p>
            <a:r>
              <a:rPr lang="en-US" dirty="0"/>
              <a:t>Record number of excess ballots.</a:t>
            </a:r>
          </a:p>
          <a:p>
            <a:endParaRPr lang="en-US" dirty="0"/>
          </a:p>
        </p:txBody>
      </p:sp>
    </p:spTree>
    <p:extLst>
      <p:ext uri="{BB962C8B-B14F-4D97-AF65-F5344CB8AC3E}">
        <p14:creationId xmlns:p14="http://schemas.microsoft.com/office/powerpoint/2010/main" val="861790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book</a:t>
            </a:r>
            <a:endParaRPr lang="en-US" dirty="0"/>
          </a:p>
        </p:txBody>
      </p:sp>
      <p:sp>
        <p:nvSpPr>
          <p:cNvPr id="3" name="Content Placeholder 2"/>
          <p:cNvSpPr>
            <a:spLocks noGrp="1"/>
          </p:cNvSpPr>
          <p:nvPr>
            <p:ph idx="1"/>
          </p:nvPr>
        </p:nvSpPr>
        <p:spPr/>
        <p:txBody>
          <a:bodyPr/>
          <a:lstStyle/>
          <a:p>
            <a:pPr lvl="0"/>
            <a:r>
              <a:rPr lang="en-US" dirty="0"/>
              <a:t>The front page of the poll book needs to be filled out completely</a:t>
            </a:r>
            <a:r>
              <a:rPr lang="en-US" dirty="0" smtClean="0"/>
              <a:t>. Including:</a:t>
            </a:r>
            <a:endParaRPr lang="en-US" dirty="0"/>
          </a:p>
          <a:p>
            <a:r>
              <a:rPr lang="en-US" dirty="0"/>
              <a:t>Last Voter Number</a:t>
            </a:r>
          </a:p>
          <a:p>
            <a:r>
              <a:rPr lang="en-US" dirty="0"/>
              <a:t>Page Number of Last Voter</a:t>
            </a:r>
          </a:p>
          <a:p>
            <a:r>
              <a:rPr lang="en-US" dirty="0"/>
              <a:t>Number of Absentee Electors</a:t>
            </a:r>
          </a:p>
          <a:p>
            <a:r>
              <a:rPr lang="en-US" dirty="0"/>
              <a:t>Election Inspector </a:t>
            </a:r>
            <a:r>
              <a:rPr lang="en-US" dirty="0" smtClean="0"/>
              <a:t>Signatures</a:t>
            </a:r>
          </a:p>
          <a:p>
            <a:r>
              <a:rPr lang="en-US" dirty="0"/>
              <a:t>Look over your poll books to </a:t>
            </a:r>
            <a:r>
              <a:rPr lang="en-US" dirty="0" smtClean="0"/>
              <a:t>ensure </a:t>
            </a:r>
            <a:r>
              <a:rPr lang="en-US" dirty="0"/>
              <a:t>they match </a:t>
            </a:r>
            <a:r>
              <a:rPr lang="en-US" dirty="0" smtClean="0"/>
              <a:t>– </a:t>
            </a:r>
            <a:r>
              <a:rPr lang="en-US" dirty="0"/>
              <a:t>signatures </a:t>
            </a:r>
            <a:r>
              <a:rPr lang="en-US" dirty="0" smtClean="0"/>
              <a:t>should </a:t>
            </a:r>
            <a:r>
              <a:rPr lang="en-US" dirty="0"/>
              <a:t>have a voter # issued to them.</a:t>
            </a:r>
          </a:p>
          <a:p>
            <a:endParaRPr lang="en-US" dirty="0"/>
          </a:p>
          <a:p>
            <a:pPr marL="114300" indent="0">
              <a:buNone/>
            </a:pPr>
            <a:endParaRPr lang="en-US" dirty="0"/>
          </a:p>
        </p:txBody>
      </p:sp>
    </p:spTree>
    <p:extLst>
      <p:ext uri="{BB962C8B-B14F-4D97-AF65-F5344CB8AC3E}">
        <p14:creationId xmlns:p14="http://schemas.microsoft.com/office/powerpoint/2010/main" val="3067466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Write-in votes</a:t>
            </a:r>
            <a:endParaRPr lang="en-US" dirty="0"/>
          </a:p>
        </p:txBody>
      </p:sp>
      <p:sp>
        <p:nvSpPr>
          <p:cNvPr id="3" name="Content Placeholder 2"/>
          <p:cNvSpPr>
            <a:spLocks noGrp="1"/>
          </p:cNvSpPr>
          <p:nvPr>
            <p:ph idx="1"/>
          </p:nvPr>
        </p:nvSpPr>
        <p:spPr/>
        <p:txBody>
          <a:bodyPr/>
          <a:lstStyle/>
          <a:p>
            <a:r>
              <a:rPr lang="en-US" dirty="0" err="1"/>
              <a:t>Undervotes</a:t>
            </a:r>
            <a:r>
              <a:rPr lang="en-US" dirty="0"/>
              <a:t> are not the same as scattering – an </a:t>
            </a:r>
            <a:r>
              <a:rPr lang="en-US" dirty="0" err="1"/>
              <a:t>undervote</a:t>
            </a:r>
            <a:r>
              <a:rPr lang="en-US" dirty="0"/>
              <a:t> is when the elector chooses not to vote for an office.  A scattering is a write-in vote.</a:t>
            </a:r>
          </a:p>
          <a:p>
            <a:pPr marL="114300" indent="0">
              <a:buNone/>
            </a:pPr>
            <a:endParaRPr lang="en-US" dirty="0"/>
          </a:p>
        </p:txBody>
      </p:sp>
      <p:pic>
        <p:nvPicPr>
          <p:cNvPr id="1026" name="Picture 2" descr="If You Give a Mouse a Vote - The American Prosp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2971800"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16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in votes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Official Ballot for the November 3, 2020 Election contains Federal (President/Vice President), Congressional, State Legislature, District Attorney, County Clerk, County Treasurer, and Register of Deeds</a:t>
            </a:r>
          </a:p>
          <a:p>
            <a:r>
              <a:rPr lang="en-US" dirty="0" smtClean="0"/>
              <a:t>You do not need to inform each voter if there are any write-in candidates, but a list of any write-in candidates will be provided if a voter asks</a:t>
            </a:r>
          </a:p>
          <a:p>
            <a:r>
              <a:rPr lang="en-US" dirty="0" smtClean="0"/>
              <a:t>These are Vote for 1 offices, so only registered write-ins are counted</a:t>
            </a:r>
          </a:p>
          <a:p>
            <a:r>
              <a:rPr lang="en-US" dirty="0" smtClean="0"/>
              <a:t>List other write-ins as scattering.  You do not need to write other names that have been written in</a:t>
            </a:r>
          </a:p>
          <a:p>
            <a:r>
              <a:rPr lang="en-US" dirty="0" smtClean="0"/>
              <a:t>Please note that a write-in vote for only a vice presidential candidate will not be counted</a:t>
            </a:r>
            <a:endParaRPr lang="en-US" dirty="0"/>
          </a:p>
        </p:txBody>
      </p:sp>
    </p:spTree>
    <p:extLst>
      <p:ext uri="{BB962C8B-B14F-4D97-AF65-F5344CB8AC3E}">
        <p14:creationId xmlns:p14="http://schemas.microsoft.com/office/powerpoint/2010/main" val="2044760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bag</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56464" y="3127884"/>
            <a:ext cx="3034145" cy="2543695"/>
          </a:xfrm>
          <a:prstGeom prst="rect">
            <a:avLst/>
          </a:prstGeom>
        </p:spPr>
      </p:pic>
      <p:sp>
        <p:nvSpPr>
          <p:cNvPr id="5" name="Rectangle 4"/>
          <p:cNvSpPr/>
          <p:nvPr/>
        </p:nvSpPr>
        <p:spPr>
          <a:xfrm>
            <a:off x="426128" y="1600200"/>
            <a:ext cx="4130336" cy="1574149"/>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ONLY thing that goes in the ballot bag is the ballots.  DO NOT put anything else in the ballot bag.  We are not supposed to open the ballot bag unless there is a recount.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6968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envelope</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62959" y="2971800"/>
            <a:ext cx="2003367" cy="2419004"/>
          </a:xfrm>
          <a:prstGeom prst="rect">
            <a:avLst/>
          </a:prstGeom>
        </p:spPr>
      </p:pic>
      <p:sp>
        <p:nvSpPr>
          <p:cNvPr id="5" name="Rectangle 4"/>
          <p:cNvSpPr/>
          <p:nvPr/>
        </p:nvSpPr>
        <p:spPr>
          <a:xfrm>
            <a:off x="390959" y="1752600"/>
            <a:ext cx="4572000" cy="1574149"/>
          </a:xfrm>
          <a:prstGeom prst="rect">
            <a:avLst/>
          </a:prstGeom>
        </p:spPr>
        <p:txBody>
          <a:bodyPr>
            <a:spAutoFit/>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Do not put loose voted ballots in with your supplies – if the ballots are damaged or defective, they should be put in the ORIGINAL BALLOTS envelope and sealed in the with the ballots.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44102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election returns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2649793"/>
            <a:ext cx="3250276" cy="2572789"/>
          </a:xfrm>
          <a:prstGeom prst="rect">
            <a:avLst/>
          </a:prstGeom>
        </p:spPr>
      </p:pic>
      <p:sp>
        <p:nvSpPr>
          <p:cNvPr id="5" name="Rectangle 4"/>
          <p:cNvSpPr/>
          <p:nvPr/>
        </p:nvSpPr>
        <p:spPr>
          <a:xfrm>
            <a:off x="609600" y="1862719"/>
            <a:ext cx="4572000" cy="1574149"/>
          </a:xfrm>
          <a:prstGeom prst="rect">
            <a:avLst/>
          </a:prstGeom>
        </p:spPr>
        <p:txBody>
          <a:bodyPr>
            <a:spAutoFit/>
          </a:bodyPr>
          <a:lstStyle/>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Write-in </a:t>
            </a:r>
            <a:r>
              <a:rPr lang="en-US" dirty="0">
                <a:latin typeface="Calibri" panose="020F0502020204030204" pitchFamily="34" charset="0"/>
                <a:ea typeface="Calibri" panose="020F0502020204030204" pitchFamily="34" charset="0"/>
                <a:cs typeface="Times New Roman" panose="02020603050405020304" pitchFamily="18" charset="0"/>
              </a:rPr>
              <a:t>tally sheet.</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Inspector Statement</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Poll List</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Zero Tape from voting equipment</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Totals Tape from voting equipment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9608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Please complete a very short evaluation of this training. You will receive a certificate of completion</a:t>
            </a:r>
          </a:p>
          <a:p>
            <a:endParaRPr lang="en-US" dirty="0"/>
          </a:p>
          <a:p>
            <a:r>
              <a:rPr lang="en-US" dirty="0">
                <a:hlinkClick r:id="rId2"/>
              </a:rPr>
              <a:t>https://</a:t>
            </a:r>
            <a:r>
              <a:rPr lang="en-US" dirty="0" smtClean="0">
                <a:hlinkClick r:id="rId2"/>
              </a:rPr>
              <a:t>uwmadison.co1.qualtrics.com/jfe/form/SV_enXiIlW7xFeXEI5</a:t>
            </a:r>
            <a:endParaRPr lang="en-US" dirty="0" smtClean="0"/>
          </a:p>
          <a:p>
            <a:endParaRPr lang="en-US" dirty="0"/>
          </a:p>
        </p:txBody>
      </p:sp>
    </p:spTree>
    <p:extLst>
      <p:ext uri="{BB962C8B-B14F-4D97-AF65-F5344CB8AC3E}">
        <p14:creationId xmlns:p14="http://schemas.microsoft.com/office/powerpoint/2010/main" val="4212667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456" y="2438401"/>
            <a:ext cx="7696200" cy="2133600"/>
          </a:xfrm>
        </p:spPr>
        <p:txBody>
          <a:bodyPr/>
          <a:lstStyle/>
          <a:p>
            <a:r>
              <a:rPr lang="en-US" sz="3200" dirty="0" smtClean="0"/>
              <a:t>Thank you for ensuring elections are run smoothly and fairly!</a:t>
            </a:r>
            <a:endParaRPr lang="en-US" sz="3200" dirty="0"/>
          </a:p>
        </p:txBody>
      </p:sp>
      <p:sp>
        <p:nvSpPr>
          <p:cNvPr id="3" name="Text Placeholder 2"/>
          <p:cNvSpPr>
            <a:spLocks noGrp="1"/>
          </p:cNvSpPr>
          <p:nvPr>
            <p:ph type="body" idx="1"/>
          </p:nvPr>
        </p:nvSpPr>
        <p:spPr/>
        <p:txBody>
          <a:bodyPr/>
          <a:lstStyle/>
          <a:p>
            <a:r>
              <a:rPr lang="en-US" dirty="0" smtClean="0"/>
              <a:t>Melissa Kono: Melissa.kono@wisc.edu</a:t>
            </a:r>
            <a:endParaRPr lang="en-US" dirty="0"/>
          </a:p>
        </p:txBody>
      </p:sp>
    </p:spTree>
    <p:extLst>
      <p:ext uri="{BB962C8B-B14F-4D97-AF65-F5344CB8AC3E}">
        <p14:creationId xmlns:p14="http://schemas.microsoft.com/office/powerpoint/2010/main" val="3251812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p:txBody>
          <a:bodyPr/>
          <a:lstStyle/>
          <a:p>
            <a:pPr marL="114300" indent="0">
              <a:buNone/>
            </a:pPr>
            <a:r>
              <a:rPr lang="en-US" b="1" dirty="0"/>
              <a:t>Your job is to facilitate democratic process, and not to act in the interest of a specific party when doing the following:</a:t>
            </a:r>
            <a:endParaRPr lang="en-US" sz="2000" dirty="0"/>
          </a:p>
          <a:p>
            <a:pPr lvl="1"/>
            <a:r>
              <a:rPr lang="en-US" dirty="0"/>
              <a:t>The polling place must be set up to process voters by 7:00 am on Election Day.</a:t>
            </a:r>
            <a:endParaRPr lang="en-US" sz="1800" dirty="0"/>
          </a:p>
          <a:p>
            <a:pPr lvl="1"/>
            <a:r>
              <a:rPr lang="en-US" dirty="0"/>
              <a:t>You should be ready to process voters when they arrive at the polling place.</a:t>
            </a:r>
            <a:endParaRPr lang="en-US" sz="1800" dirty="0"/>
          </a:p>
          <a:p>
            <a:pPr lvl="1"/>
            <a:r>
              <a:rPr lang="en-US" dirty="0"/>
              <a:t>You can use cell phones, read books, crosswords, etc. when there is down time in the polling place, but you should use good judgement when doing so.</a:t>
            </a:r>
            <a:endParaRPr lang="en-US" sz="1800" dirty="0"/>
          </a:p>
          <a:p>
            <a:endParaRPr lang="en-US" dirty="0"/>
          </a:p>
        </p:txBody>
      </p:sp>
    </p:spTree>
    <p:extLst>
      <p:ext uri="{BB962C8B-B14F-4D97-AF65-F5344CB8AC3E}">
        <p14:creationId xmlns:p14="http://schemas.microsoft.com/office/powerpoint/2010/main" val="1605238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electioneering</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b="1" dirty="0"/>
              <a:t>No electioneering at the polling place, which is defined as any activity intended to influence voter’s ballot choices.</a:t>
            </a:r>
            <a:endParaRPr lang="en-US" sz="2000" dirty="0"/>
          </a:p>
          <a:p>
            <a:pPr lvl="1"/>
            <a:r>
              <a:rPr lang="en-US" dirty="0"/>
              <a:t>Attire – no politically-themed attire or materials/clothing/buttons supporting a candidate, political party or ballot initiative.</a:t>
            </a:r>
            <a:endParaRPr lang="en-US" sz="1800" dirty="0"/>
          </a:p>
          <a:p>
            <a:pPr lvl="1"/>
            <a:r>
              <a:rPr lang="en-US" dirty="0"/>
              <a:t>Conversation – no conversations about ballot candidates, political platforms of candidates, incumbency information or opinions on ballot initiatives such as referenda.</a:t>
            </a:r>
            <a:endParaRPr lang="en-US" sz="1800" dirty="0"/>
          </a:p>
          <a:p>
            <a:pPr lvl="1"/>
            <a:r>
              <a:rPr lang="en-US" dirty="0"/>
              <a:t>Other political conversations: Avoid other political topics of conversation that could violate electioneering rules and make voters uncomfortable.</a:t>
            </a:r>
            <a:endParaRPr lang="en-US" sz="1800" dirty="0"/>
          </a:p>
          <a:p>
            <a:pPr lvl="1"/>
            <a:r>
              <a:rPr lang="en-US" dirty="0"/>
              <a:t>Literature: polling places should not have any literature (signs, flyers, posters, newspapers, etc.) that could potentially influence voter’s ballot choices.  Those materials should be removed or covered up during voting hours</a:t>
            </a:r>
            <a:r>
              <a:rPr lang="en-US" dirty="0" smtClean="0"/>
              <a:t>. (Check voting booths throughout the day)</a:t>
            </a:r>
            <a:endParaRPr lang="en-US" sz="18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29172"/>
            <a:ext cx="2020792" cy="1271028"/>
          </a:xfrm>
          <a:prstGeom prst="rect">
            <a:avLst/>
          </a:prstGeom>
        </p:spPr>
      </p:pic>
    </p:spTree>
    <p:extLst>
      <p:ext uri="{BB962C8B-B14F-4D97-AF65-F5344CB8AC3E}">
        <p14:creationId xmlns:p14="http://schemas.microsoft.com/office/powerpoint/2010/main" val="3024107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coverings</a:t>
            </a:r>
            <a:endParaRPr lang="en-US" dirty="0"/>
          </a:p>
        </p:txBody>
      </p:sp>
      <p:sp>
        <p:nvSpPr>
          <p:cNvPr id="3" name="Content Placeholder 2"/>
          <p:cNvSpPr>
            <a:spLocks noGrp="1"/>
          </p:cNvSpPr>
          <p:nvPr>
            <p:ph idx="1"/>
          </p:nvPr>
        </p:nvSpPr>
        <p:spPr/>
        <p:txBody>
          <a:bodyPr/>
          <a:lstStyle/>
          <a:p>
            <a:r>
              <a:rPr lang="en-US" dirty="0" smtClean="0"/>
              <a:t>Municipalities can require that face coverings are to be worn by </a:t>
            </a:r>
            <a:r>
              <a:rPr lang="en-US" u="sng" dirty="0" smtClean="0"/>
              <a:t>poll workers </a:t>
            </a:r>
            <a:r>
              <a:rPr lang="en-US" dirty="0" smtClean="0"/>
              <a:t>on Election Day</a:t>
            </a:r>
          </a:p>
          <a:p>
            <a:r>
              <a:rPr lang="en-US" dirty="0" smtClean="0"/>
              <a:t>Municipalities may also require </a:t>
            </a:r>
            <a:r>
              <a:rPr lang="en-US" u="sng" dirty="0" smtClean="0"/>
              <a:t>observers </a:t>
            </a:r>
            <a:r>
              <a:rPr lang="en-US" dirty="0" smtClean="0"/>
              <a:t>to wear face coverings</a:t>
            </a:r>
          </a:p>
          <a:p>
            <a:r>
              <a:rPr lang="en-US" dirty="0" smtClean="0"/>
              <a:t>It is recommended by voters to wear face coverings but it is not required and </a:t>
            </a:r>
            <a:r>
              <a:rPr lang="en-US" u="sng" dirty="0" smtClean="0"/>
              <a:t>a voter cannot be denied a ballot</a:t>
            </a:r>
            <a:r>
              <a:rPr lang="en-US" dirty="0" smtClean="0"/>
              <a:t> for refusing to wear a face covering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677344"/>
            <a:ext cx="2143125" cy="2143125"/>
          </a:xfrm>
          <a:prstGeom prst="rect">
            <a:avLst/>
          </a:prstGeom>
        </p:spPr>
      </p:pic>
    </p:spTree>
    <p:extLst>
      <p:ext uri="{BB962C8B-B14F-4D97-AF65-F5344CB8AC3E}">
        <p14:creationId xmlns:p14="http://schemas.microsoft.com/office/powerpoint/2010/main" val="281964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idx="1"/>
          </p:nvPr>
        </p:nvSpPr>
        <p:spPr/>
        <p:txBody>
          <a:bodyPr>
            <a:normAutofit fontScale="92500"/>
          </a:bodyPr>
          <a:lstStyle/>
          <a:p>
            <a:r>
              <a:rPr lang="en-US" b="1" dirty="0"/>
              <a:t>Assistance to voters is appropriate and welcome in many situations.</a:t>
            </a:r>
            <a:endParaRPr lang="en-US" sz="2000" dirty="0"/>
          </a:p>
          <a:p>
            <a:pPr lvl="0"/>
            <a:r>
              <a:rPr lang="en-US" dirty="0"/>
              <a:t>Assistance can be provided during all aspects of the voting process including helping a voter move around the polling place.</a:t>
            </a:r>
            <a:endParaRPr lang="en-US" sz="2000" dirty="0"/>
          </a:p>
          <a:p>
            <a:pPr lvl="1"/>
            <a:r>
              <a:rPr lang="en-US" dirty="0"/>
              <a:t>All voters are eligible to use the accessible voting equipment and poll workers should make that option known to voters.</a:t>
            </a:r>
            <a:endParaRPr lang="en-US" sz="1800" dirty="0"/>
          </a:p>
          <a:p>
            <a:pPr lvl="1"/>
            <a:r>
              <a:rPr lang="en-US" dirty="0"/>
              <a:t>All poll workers should be familiar with all voting equipment used at the polling place, including the accessible voting equipment.</a:t>
            </a:r>
            <a:endParaRPr lang="en-US" sz="1800" dirty="0"/>
          </a:p>
          <a:p>
            <a:pPr lvl="1"/>
            <a:r>
              <a:rPr lang="en-US" dirty="0"/>
              <a:t>All voters are eligible to receive assistance, either from a poll worker or from anyone of their choosing (provided it is not their boss or labor union representative).</a:t>
            </a:r>
            <a:endParaRPr lang="en-US" sz="1800" dirty="0"/>
          </a:p>
          <a:p>
            <a:endParaRPr lang="en-US" dirty="0"/>
          </a:p>
        </p:txBody>
      </p:sp>
      <p:sp>
        <p:nvSpPr>
          <p:cNvPr id="4" name="AutoShape 2" descr="Solutions for Five Common ADA Access Problems at Polling Pla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olutions for Five Common ADA Access Problems at Polling Pla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12738"/>
            <a:ext cx="1457325" cy="1558062"/>
          </a:xfrm>
          <a:prstGeom prst="rect">
            <a:avLst/>
          </a:prstGeom>
        </p:spPr>
      </p:pic>
    </p:spTree>
    <p:extLst>
      <p:ext uri="{BB962C8B-B14F-4D97-AF65-F5344CB8AC3E}">
        <p14:creationId xmlns:p14="http://schemas.microsoft.com/office/powerpoint/2010/main" val="3333341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18509</TotalTime>
  <Words>3716</Words>
  <Application>Microsoft Office PowerPoint</Application>
  <PresentationFormat>On-screen Show (4:3)</PresentationFormat>
  <Paragraphs>325</Paragraphs>
  <Slides>57</Slides>
  <Notes>27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Book Antiqua</vt:lpstr>
      <vt:lpstr>Calibri</vt:lpstr>
      <vt:lpstr>Century Gothic</vt:lpstr>
      <vt:lpstr>Courier New</vt:lpstr>
      <vt:lpstr>Symbol</vt:lpstr>
      <vt:lpstr>Times New Roman</vt:lpstr>
      <vt:lpstr>Apothecary</vt:lpstr>
      <vt:lpstr> Election Inspector  Training</vt:lpstr>
      <vt:lpstr>Training info</vt:lpstr>
      <vt:lpstr>overview</vt:lpstr>
      <vt:lpstr>Polling place procedures</vt:lpstr>
      <vt:lpstr>Inspectors statement</vt:lpstr>
      <vt:lpstr>Roles and Responsibilities</vt:lpstr>
      <vt:lpstr>electioneering</vt:lpstr>
      <vt:lpstr>Face coverings</vt:lpstr>
      <vt:lpstr>Accessibility</vt:lpstr>
      <vt:lpstr>accessibility</vt:lpstr>
      <vt:lpstr>Curbside voting</vt:lpstr>
      <vt:lpstr>Curbside voting</vt:lpstr>
      <vt:lpstr>Curbside voting</vt:lpstr>
      <vt:lpstr>Curbside voting</vt:lpstr>
      <vt:lpstr>Voter Registration</vt:lpstr>
      <vt:lpstr>Important Election updates</vt:lpstr>
      <vt:lpstr>PowerPoint Presentation</vt:lpstr>
      <vt:lpstr>Proof of residence vs photo id</vt:lpstr>
      <vt:lpstr>Student id Changes</vt:lpstr>
      <vt:lpstr>Special circumstances</vt:lpstr>
      <vt:lpstr>Absentee ballots</vt:lpstr>
      <vt:lpstr>Absentee Ballots</vt:lpstr>
      <vt:lpstr>Processing absentee ballots</vt:lpstr>
      <vt:lpstr>Processing Absentee Ballots</vt:lpstr>
      <vt:lpstr>PowerPoint Presentation</vt:lpstr>
      <vt:lpstr>Absentee voters at the polling place</vt:lpstr>
      <vt:lpstr>Absentee voters at the polling place</vt:lpstr>
      <vt:lpstr>Absentee voting quiz</vt:lpstr>
      <vt:lpstr>Provisional Ballots</vt:lpstr>
      <vt:lpstr>Provisional Ballots</vt:lpstr>
      <vt:lpstr>There are two circumstances in which a voter is entitled to receive a provisional ballot: </vt:lpstr>
      <vt:lpstr>Provisional Ballots</vt:lpstr>
      <vt:lpstr>Provisional ballots</vt:lpstr>
      <vt:lpstr>Provisional ballot Quiz</vt:lpstr>
      <vt:lpstr>observers</vt:lpstr>
      <vt:lpstr>Cell phones/photography</vt:lpstr>
      <vt:lpstr>media</vt:lpstr>
      <vt:lpstr>Health and safety</vt:lpstr>
      <vt:lpstr>Preventative Actions polling workers can Take:</vt:lpstr>
      <vt:lpstr>Preventative Actions polling workers can Take:</vt:lpstr>
      <vt:lpstr>Preventive action polling stations workers can take for themselves and the general public </vt:lpstr>
      <vt:lpstr>Preventative Actions polling workers can Take:</vt:lpstr>
      <vt:lpstr>Election security concerns</vt:lpstr>
      <vt:lpstr>Election security</vt:lpstr>
      <vt:lpstr>Security concerns</vt:lpstr>
      <vt:lpstr>Contingency plans</vt:lpstr>
      <vt:lpstr>Fire/Electrical outage/natural disaster</vt:lpstr>
      <vt:lpstr>Best practices</vt:lpstr>
      <vt:lpstr>End of the night</vt:lpstr>
      <vt:lpstr>Poll book</vt:lpstr>
      <vt:lpstr>Write-in votes</vt:lpstr>
      <vt:lpstr>Write in votes</vt:lpstr>
      <vt:lpstr>Ballot bag</vt:lpstr>
      <vt:lpstr>Ballot envelope</vt:lpstr>
      <vt:lpstr>Official election returns</vt:lpstr>
      <vt:lpstr>evaluation</vt:lpstr>
      <vt:lpstr>Thank you for ensuring elections are run smoothly and fairly!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Hollar, Christine</dc:creator>
  <cp:lastModifiedBy>Melissa Kono</cp:lastModifiedBy>
  <cp:revision>146</cp:revision>
  <cp:lastPrinted>2020-02-05T18:49:54Z</cp:lastPrinted>
  <dcterms:created xsi:type="dcterms:W3CDTF">2006-08-16T00:00:00Z</dcterms:created>
  <dcterms:modified xsi:type="dcterms:W3CDTF">2020-10-02T16:40:18Z</dcterms:modified>
</cp:coreProperties>
</file>